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70" r:id="rId5"/>
    <p:sldId id="271" r:id="rId6"/>
    <p:sldId id="269" r:id="rId7"/>
    <p:sldId id="272" r:id="rId8"/>
    <p:sldId id="273" r:id="rId9"/>
    <p:sldId id="281" r:id="rId10"/>
    <p:sldId id="279" r:id="rId11"/>
    <p:sldId id="258" r:id="rId12"/>
    <p:sldId id="274" r:id="rId13"/>
    <p:sldId id="275" r:id="rId14"/>
    <p:sldId id="276" r:id="rId15"/>
    <p:sldId id="277" r:id="rId16"/>
    <p:sldId id="259" r:id="rId17"/>
    <p:sldId id="280" r:id="rId18"/>
    <p:sldId id="265" r:id="rId19"/>
    <p:sldId id="260" r:id="rId20"/>
    <p:sldId id="262" r:id="rId21"/>
    <p:sldId id="263" r:id="rId22"/>
    <p:sldId id="266" r:id="rId23"/>
    <p:sldId id="261" r:id="rId24"/>
    <p:sldId id="278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1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9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4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8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0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34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2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7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6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CE07C-A362-434F-B02D-EBF84D422DCB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B2418-A7E3-46C2-8DAC-8D1B065AD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6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Ендокринна система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600" dirty="0" err="1"/>
              <a:t>Залози</a:t>
            </a:r>
            <a:r>
              <a:rPr lang="ru-RU" sz="3600" dirty="0"/>
              <a:t> </a:t>
            </a:r>
            <a:r>
              <a:rPr lang="ru-RU" sz="3600" dirty="0" err="1"/>
              <a:t>внутрішньої</a:t>
            </a:r>
            <a:r>
              <a:rPr lang="ru-RU" sz="3600" dirty="0"/>
              <a:t> </a:t>
            </a:r>
            <a:r>
              <a:rPr lang="ru-RU" sz="3600" dirty="0" err="1"/>
              <a:t>секреції</a:t>
            </a:r>
            <a:r>
              <a:rPr lang="ru-RU" sz="3600" dirty="0"/>
              <a:t> (</a:t>
            </a:r>
            <a:r>
              <a:rPr lang="en-US" sz="3600" dirty="0" err="1"/>
              <a:t>glandulae</a:t>
            </a:r>
            <a:r>
              <a:rPr lang="en-US" sz="3600" dirty="0"/>
              <a:t> </a:t>
            </a:r>
            <a:r>
              <a:rPr lang="en-US" sz="3600" dirty="0" err="1"/>
              <a:t>endocrinae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" y="1145605"/>
            <a:ext cx="4320480" cy="568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9205" y="1211888"/>
            <a:ext cx="45365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/>
              <a:t>Ендокринні органи (залози внутрішньої </a:t>
            </a:r>
            <a:r>
              <a:rPr lang="uk-UA" sz="2800" b="1" i="1" dirty="0"/>
              <a:t>секреції) </a:t>
            </a:r>
            <a:r>
              <a:rPr lang="uk-UA" dirty="0" smtClean="0"/>
              <a:t>– </a:t>
            </a:r>
            <a:r>
              <a:rPr lang="uk-UA" sz="2400" dirty="0" smtClean="0"/>
              <a:t>спеціалізовані, </a:t>
            </a:r>
            <a:r>
              <a:rPr lang="uk-UA" sz="2400" dirty="0" err="1"/>
              <a:t>топографічно</a:t>
            </a:r>
            <a:r>
              <a:rPr lang="uk-UA" sz="2400" dirty="0"/>
              <a:t> роз'єднані різного походження залози, які не мають вивідних проток і виділяють </a:t>
            </a:r>
            <a:r>
              <a:rPr lang="uk-UA" sz="2400" dirty="0" smtClean="0"/>
              <a:t>інкрет безпосередньо </a:t>
            </a:r>
            <a:r>
              <a:rPr lang="uk-UA" sz="2400" dirty="0"/>
              <a:t>в кров або </a:t>
            </a:r>
            <a:r>
              <a:rPr lang="uk-UA" sz="2400" dirty="0" smtClean="0"/>
              <a:t>лімфу </a:t>
            </a:r>
          </a:p>
        </p:txBody>
      </p:sp>
      <p:pic>
        <p:nvPicPr>
          <p:cNvPr id="3" name="Picture 2" descr="Картинки по запросу &quot;типы эпителия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12655"/>
            <a:ext cx="5194968" cy="28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04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mede.org/sait/content/Anatomija_sapin_2/4_files/mb4_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1" y="692696"/>
            <a:ext cx="4440705" cy="61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982"/>
            <a:ext cx="8229600" cy="706678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/>
              <a:t>Гіпоталамо-гіпофізарна</a:t>
            </a:r>
            <a:r>
              <a:rPr lang="uk-UA" b="1" i="1" dirty="0" smtClean="0"/>
              <a:t> система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620688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Підсистема </a:t>
            </a:r>
            <a:r>
              <a:rPr lang="uk-UA" i="1" dirty="0" err="1"/>
              <a:t>гіпоталамус-нейрогіпофіз</a:t>
            </a:r>
            <a:r>
              <a:rPr lang="uk-UA" dirty="0"/>
              <a:t> функціонує наступним чином: нейрони </a:t>
            </a:r>
            <a:r>
              <a:rPr lang="uk-UA" dirty="0" err="1"/>
              <a:t>супраоптичного</a:t>
            </a:r>
            <a:r>
              <a:rPr lang="uk-UA" dirty="0"/>
              <a:t> і </a:t>
            </a:r>
            <a:r>
              <a:rPr lang="uk-UA" dirty="0" err="1"/>
              <a:t>паравентрикулярного</a:t>
            </a:r>
            <a:r>
              <a:rPr lang="uk-UA" dirty="0"/>
              <a:t> ядер гіпоталамуса синтезують </a:t>
            </a:r>
            <a:r>
              <a:rPr lang="uk-UA" u="sng" dirty="0"/>
              <a:t>антидіуретичний гормон (АДГ) – вазопресин, і гормон </a:t>
            </a:r>
            <a:r>
              <a:rPr lang="uk-UA" u="sng" dirty="0" err="1"/>
              <a:t>оксітоцин</a:t>
            </a:r>
            <a:r>
              <a:rPr lang="uk-UA" dirty="0"/>
              <a:t>, які по аксонам </a:t>
            </a:r>
            <a:r>
              <a:rPr lang="uk-UA" dirty="0" err="1"/>
              <a:t>нейросекреторних</a:t>
            </a:r>
            <a:r>
              <a:rPr lang="uk-UA" dirty="0"/>
              <a:t> клітин </a:t>
            </a:r>
            <a:r>
              <a:rPr lang="uk-UA" dirty="0" err="1"/>
              <a:t>гіпоталамо-гіпофізарного</a:t>
            </a:r>
            <a:r>
              <a:rPr lang="uk-UA" dirty="0"/>
              <a:t> тракту транспортуються до капілярів </a:t>
            </a:r>
            <a:r>
              <a:rPr lang="uk-UA" dirty="0" err="1"/>
              <a:t>нейрогіпофіза</a:t>
            </a:r>
            <a:r>
              <a:rPr lang="uk-UA" dirty="0"/>
              <a:t> і виділяються в кров.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164681"/>
            <a:ext cx="4716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Гормони </a:t>
            </a:r>
            <a:r>
              <a:rPr lang="uk-UA" i="1" dirty="0" err="1"/>
              <a:t>нейрогіпофізу</a:t>
            </a:r>
            <a:r>
              <a:rPr lang="uk-UA" i="1" dirty="0"/>
              <a:t>:</a:t>
            </a:r>
            <a:endParaRPr lang="ru-RU" dirty="0"/>
          </a:p>
          <a:p>
            <a:r>
              <a:rPr lang="uk-UA" dirty="0"/>
              <a:t>- </a:t>
            </a:r>
            <a:r>
              <a:rPr lang="uk-UA" u="sng" dirty="0"/>
              <a:t>вазопресин</a:t>
            </a:r>
            <a:r>
              <a:rPr lang="uk-UA" dirty="0"/>
              <a:t> - чинить судинозвужувальну і антидіуретичну дії, за рахунок стимуляції реабсорбції води з первинної сечі в нирках (зменшує діурез) і одночасно підвищує артеріальний тиск крові, за що і отримав також назву антидіуретичного гормону (АДГ);</a:t>
            </a:r>
            <a:endParaRPr lang="ru-RU" dirty="0"/>
          </a:p>
          <a:p>
            <a:r>
              <a:rPr lang="uk-UA" dirty="0"/>
              <a:t>- </a:t>
            </a:r>
            <a:r>
              <a:rPr lang="uk-UA" u="sng" dirty="0" err="1"/>
              <a:t>окситоцин</a:t>
            </a:r>
            <a:r>
              <a:rPr lang="uk-UA" dirty="0"/>
              <a:t> має стимулюючий вплив на скоротливу здатність мускулатури матки, посилює виділення молока молочною залозою, гальмує розвиток і функцію жовтого тіла, впливає на зміну тонусу гладеньких м'язів шлунково-кишкового тракту.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5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vmede.org/sait/content/Anatomija_sapin_2/4_files/mb4_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1" y="692696"/>
            <a:ext cx="4440705" cy="616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982"/>
            <a:ext cx="8229600" cy="706678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/>
              <a:t>Гіпоталамо-гіпофізарна</a:t>
            </a:r>
            <a:r>
              <a:rPr lang="uk-UA" b="1" i="1" dirty="0" smtClean="0"/>
              <a:t> система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412776"/>
            <a:ext cx="4355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Підсистема </a:t>
            </a:r>
            <a:r>
              <a:rPr lang="uk-UA" i="1" dirty="0" err="1" smtClean="0"/>
              <a:t>гіпоталамус-аденогіпофіз</a:t>
            </a:r>
            <a:r>
              <a:rPr lang="uk-UA" i="1" dirty="0" smtClean="0"/>
              <a:t>:</a:t>
            </a:r>
            <a:r>
              <a:rPr lang="uk-UA" dirty="0" smtClean="0"/>
              <a:t> </a:t>
            </a:r>
            <a:r>
              <a:rPr lang="uk-UA" dirty="0"/>
              <a:t>нейрони дрібноклітинних ядер в серединному </a:t>
            </a:r>
            <a:r>
              <a:rPr lang="uk-UA" dirty="0" smtClean="0"/>
              <a:t>підвищенні гіпоталамуса виділяють </a:t>
            </a:r>
            <a:r>
              <a:rPr lang="uk-UA" u="sng" dirty="0" err="1"/>
              <a:t>рилізинг-гормони</a:t>
            </a:r>
            <a:r>
              <a:rPr lang="uk-UA" u="sng" dirty="0"/>
              <a:t>, </a:t>
            </a:r>
            <a:r>
              <a:rPr lang="uk-UA" dirty="0"/>
              <a:t>або</a:t>
            </a:r>
            <a:r>
              <a:rPr lang="uk-UA" u="sng" dirty="0"/>
              <a:t> </a:t>
            </a:r>
            <a:r>
              <a:rPr lang="uk-UA" u="sng" dirty="0" err="1"/>
              <a:t>ліберіни</a:t>
            </a:r>
            <a:r>
              <a:rPr lang="uk-UA" dirty="0"/>
              <a:t>, а також </a:t>
            </a:r>
            <a:r>
              <a:rPr lang="uk-UA" u="sng" dirty="0"/>
              <a:t>інгібуючи гормони</a:t>
            </a:r>
            <a:r>
              <a:rPr lang="uk-UA" dirty="0"/>
              <a:t>, або </a:t>
            </a:r>
            <a:r>
              <a:rPr lang="uk-UA" u="sng" dirty="0" err="1"/>
              <a:t>статини</a:t>
            </a:r>
            <a:r>
              <a:rPr lang="uk-UA" dirty="0"/>
              <a:t>, які транспортуються по </a:t>
            </a:r>
            <a:r>
              <a:rPr lang="uk-UA" dirty="0" smtClean="0"/>
              <a:t>аксонам, </a:t>
            </a:r>
            <a:r>
              <a:rPr lang="uk-UA" dirty="0"/>
              <a:t>закінчення яких утворюють контакти з </a:t>
            </a:r>
            <a:r>
              <a:rPr lang="uk-UA" dirty="0" err="1"/>
              <a:t>воротними</a:t>
            </a:r>
            <a:r>
              <a:rPr lang="uk-UA" dirty="0"/>
              <a:t> венами гіпофіза. З цих судин гормони розносяться до клітин-мішеней </a:t>
            </a:r>
            <a:r>
              <a:rPr lang="uk-UA" dirty="0" err="1"/>
              <a:t>аденогіпофіза</a:t>
            </a:r>
            <a:r>
              <a:rPr lang="uk-UA" dirty="0"/>
              <a:t>, які синтезують </a:t>
            </a:r>
            <a:r>
              <a:rPr lang="uk-UA" dirty="0" err="1"/>
              <a:t>тропні</a:t>
            </a:r>
            <a:r>
              <a:rPr lang="uk-UA" dirty="0"/>
              <a:t> гормони, що прямують до відповідних клітин-мішеней периферичних ендокринних </a:t>
            </a:r>
            <a:r>
              <a:rPr lang="uk-UA" dirty="0" err="1"/>
              <a:t>гіпофізозалежних</a:t>
            </a:r>
            <a:r>
              <a:rPr lang="uk-UA" dirty="0"/>
              <a:t> залоз. </a:t>
            </a:r>
            <a:r>
              <a:rPr lang="uk-UA" dirty="0" err="1"/>
              <a:t>Рилізинг-фактори</a:t>
            </a:r>
            <a:r>
              <a:rPr lang="uk-UA" dirty="0"/>
              <a:t> сприяють вивільненню </a:t>
            </a:r>
            <a:r>
              <a:rPr lang="uk-UA" dirty="0" err="1" smtClean="0"/>
              <a:t>тропних</a:t>
            </a:r>
            <a:r>
              <a:rPr lang="uk-UA" dirty="0" smtClean="0"/>
              <a:t> гормонів, а </a:t>
            </a:r>
            <a:r>
              <a:rPr lang="uk-UA" dirty="0" err="1" smtClean="0"/>
              <a:t>статини</a:t>
            </a:r>
            <a:r>
              <a:rPr lang="uk-UA" dirty="0" smtClean="0"/>
              <a:t> гальмують.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7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Гормони </a:t>
            </a:r>
            <a:r>
              <a:rPr lang="uk-UA" b="1" i="1" dirty="0" err="1"/>
              <a:t>аденогіпофіза</a:t>
            </a:r>
            <a:r>
              <a:rPr lang="uk-UA" b="1" i="1" dirty="0" smtClean="0"/>
              <a:t>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208912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- </a:t>
            </a:r>
            <a:r>
              <a:rPr lang="uk-UA" u="sng" dirty="0"/>
              <a:t>соматотропний гормон (СТГ - гормон росту)</a:t>
            </a:r>
            <a:r>
              <a:rPr lang="uk-UA" dirty="0"/>
              <a:t> - бере участь в регуляції процесів росту і розвитку молодого організму; </a:t>
            </a:r>
            <a:endParaRPr lang="ru-RU" dirty="0"/>
          </a:p>
          <a:p>
            <a:r>
              <a:rPr lang="uk-UA" dirty="0"/>
              <a:t>- </a:t>
            </a:r>
            <a:r>
              <a:rPr lang="uk-UA" u="sng" dirty="0" err="1"/>
              <a:t>аденокортикотропний</a:t>
            </a:r>
            <a:r>
              <a:rPr lang="uk-UA" u="sng" dirty="0"/>
              <a:t> гормон (АКТГ)</a:t>
            </a:r>
            <a:r>
              <a:rPr lang="uk-UA" dirty="0"/>
              <a:t> - стимулює секрецію стероїдних гормонів кори </a:t>
            </a:r>
            <a:r>
              <a:rPr lang="uk-UA" dirty="0" err="1"/>
              <a:t>наднирникових</a:t>
            </a:r>
            <a:r>
              <a:rPr lang="uk-UA" dirty="0"/>
              <a:t> залоз; </a:t>
            </a:r>
            <a:endParaRPr lang="ru-RU" dirty="0"/>
          </a:p>
          <a:p>
            <a:r>
              <a:rPr lang="uk-UA" dirty="0"/>
              <a:t>- </a:t>
            </a:r>
            <a:r>
              <a:rPr lang="uk-UA" u="sng" dirty="0" err="1"/>
              <a:t>тіреотропний</a:t>
            </a:r>
            <a:r>
              <a:rPr lang="uk-UA" u="sng" dirty="0"/>
              <a:t> гормон (ТТГ)</a:t>
            </a:r>
            <a:r>
              <a:rPr lang="uk-UA" dirty="0"/>
              <a:t> - впливає на розвиток щитовидної залози і активує продукцію її гормонів; </a:t>
            </a:r>
            <a:endParaRPr lang="ru-RU" dirty="0"/>
          </a:p>
          <a:p>
            <a:r>
              <a:rPr lang="uk-UA" dirty="0"/>
              <a:t>- </a:t>
            </a:r>
            <a:r>
              <a:rPr lang="uk-UA" u="sng" dirty="0" err="1"/>
              <a:t>гонадотропні</a:t>
            </a:r>
            <a:r>
              <a:rPr lang="uk-UA" u="sng" dirty="0"/>
              <a:t> гормони:</a:t>
            </a:r>
            <a:r>
              <a:rPr lang="uk-UA" dirty="0"/>
              <a:t> </a:t>
            </a:r>
            <a:r>
              <a:rPr lang="uk-UA" u="sng" dirty="0"/>
              <a:t>пролактин </a:t>
            </a:r>
            <a:r>
              <a:rPr lang="uk-UA" dirty="0"/>
              <a:t>– стимулює розвиток молочних залоз і вироблення молока;</a:t>
            </a:r>
            <a:r>
              <a:rPr lang="uk-UA" u="sng" dirty="0"/>
              <a:t> (</a:t>
            </a:r>
            <a:r>
              <a:rPr lang="uk-UA" u="sng" dirty="0" err="1"/>
              <a:t>фолікулостимулюючий</a:t>
            </a:r>
            <a:r>
              <a:rPr lang="uk-UA" u="sng" dirty="0"/>
              <a:t> </a:t>
            </a:r>
            <a:r>
              <a:rPr lang="uk-UA" u="sng" dirty="0" smtClean="0"/>
              <a:t>гормон </a:t>
            </a:r>
            <a:r>
              <a:rPr lang="uk-UA" u="sng" dirty="0"/>
              <a:t>(ФСГ) – </a:t>
            </a:r>
            <a:r>
              <a:rPr lang="uk-UA" dirty="0"/>
              <a:t>впливає на статеве дозрівання організму, так як активує і регулює розвиток фолікулів в яєчнику і продукування ними естрогенів та процес сперматогенезу в чоловіків;) </a:t>
            </a:r>
            <a:r>
              <a:rPr lang="uk-UA" u="sng" dirty="0" err="1"/>
              <a:t>лютеїнізуючий</a:t>
            </a:r>
            <a:r>
              <a:rPr lang="uk-UA" u="sng" dirty="0"/>
              <a:t> гормон (ЛГ) </a:t>
            </a:r>
            <a:r>
              <a:rPr lang="uk-UA" dirty="0"/>
              <a:t>- стимулює овуляцію, утворення жовтого тіла і продукцію в ньому </a:t>
            </a:r>
            <a:r>
              <a:rPr lang="uk-UA" dirty="0" err="1"/>
              <a:t>прогестерону</a:t>
            </a:r>
            <a:r>
              <a:rPr lang="uk-UA" dirty="0"/>
              <a:t>, а також тестостерону в сім’яниках</a:t>
            </a:r>
            <a:endParaRPr lang="ru-RU" dirty="0"/>
          </a:p>
          <a:p>
            <a:r>
              <a:rPr lang="uk-UA" dirty="0"/>
              <a:t>- </a:t>
            </a:r>
            <a:r>
              <a:rPr lang="uk-UA" u="sng" dirty="0" err="1"/>
              <a:t>ліпотропні</a:t>
            </a:r>
            <a:r>
              <a:rPr lang="uk-UA" u="sng" dirty="0"/>
              <a:t> фактори гіпофіза</a:t>
            </a:r>
            <a:r>
              <a:rPr lang="uk-UA" dirty="0"/>
              <a:t>, які впливають на мобілізацію і утилізацію жирів в організмі. </a:t>
            </a:r>
            <a:endParaRPr lang="ru-RU" dirty="0"/>
          </a:p>
          <a:p>
            <a:r>
              <a:rPr lang="uk-UA" dirty="0"/>
              <a:t>У проміжній частині передньої долі утворюється </a:t>
            </a:r>
            <a:r>
              <a:rPr lang="uk-UA" u="sng" dirty="0" err="1"/>
              <a:t>меланоцитостимулюючий</a:t>
            </a:r>
            <a:r>
              <a:rPr lang="uk-UA" u="sng" dirty="0"/>
              <a:t> гормон</a:t>
            </a:r>
            <a:r>
              <a:rPr lang="uk-UA" dirty="0"/>
              <a:t>, який контролює утворення пігментів - меланінів - в організмі.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7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6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2800" b="1" i="1" dirty="0" smtClean="0"/>
              <a:t>Шишкоподібне </a:t>
            </a:r>
            <a:r>
              <a:rPr lang="uk-UA" sz="2800" b="1" i="1" dirty="0"/>
              <a:t>тіло (</a:t>
            </a:r>
            <a:r>
              <a:rPr lang="uk-UA" sz="2800" b="1" i="1" dirty="0" smtClean="0"/>
              <a:t>шишкоподібна залоза</a:t>
            </a:r>
            <a:r>
              <a:rPr lang="uk-UA" sz="2800" b="1" i="1" dirty="0"/>
              <a:t>, епіфіз мозку),</a:t>
            </a:r>
            <a:r>
              <a:rPr lang="uk-UA" sz="2800" dirty="0"/>
              <a:t> </a:t>
            </a:r>
            <a:r>
              <a:rPr lang="uk-UA" sz="2800" b="1" i="1" dirty="0" err="1"/>
              <a:t>corpus</a:t>
            </a:r>
            <a:r>
              <a:rPr lang="uk-UA" sz="2800" b="1" i="1" dirty="0"/>
              <a:t> </a:t>
            </a:r>
            <a:r>
              <a:rPr lang="uk-UA" sz="2800" b="1" i="1" dirty="0" err="1"/>
              <a:t>pineale</a:t>
            </a:r>
            <a:r>
              <a:rPr lang="uk-UA" sz="2800" b="1" i="1" dirty="0"/>
              <a:t> (</a:t>
            </a:r>
            <a:r>
              <a:rPr lang="uk-UA" sz="2800" b="1" i="1" dirty="0" err="1"/>
              <a:t>glandula</a:t>
            </a:r>
            <a:r>
              <a:rPr lang="uk-UA" sz="2800" b="1" i="1" dirty="0"/>
              <a:t> </a:t>
            </a:r>
            <a:r>
              <a:rPr lang="uk-UA" sz="2800" b="1" i="1" dirty="0" err="1"/>
              <a:t>pinealis</a:t>
            </a:r>
            <a:r>
              <a:rPr lang="uk-UA" sz="2800" b="1" i="1" dirty="0"/>
              <a:t>, </a:t>
            </a:r>
            <a:r>
              <a:rPr lang="uk-UA" sz="2800" b="1" i="1" dirty="0" err="1"/>
              <a:t>epiphysis</a:t>
            </a:r>
            <a:r>
              <a:rPr lang="uk-UA" sz="2800" b="1" i="1" dirty="0"/>
              <a:t> </a:t>
            </a:r>
            <a:r>
              <a:rPr lang="uk-UA" sz="2800" b="1" i="1" dirty="0" err="1"/>
              <a:t>cerebri</a:t>
            </a:r>
            <a:r>
              <a:rPr lang="uk-UA" sz="2800" b="1" i="1" dirty="0"/>
              <a:t>)</a:t>
            </a:r>
            <a:endParaRPr lang="ru-RU" sz="2800" b="1" i="1" dirty="0"/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"/>
          <a:stretch/>
        </p:blipFill>
        <p:spPr bwMode="auto">
          <a:xfrm>
            <a:off x="116204" y="2780928"/>
            <a:ext cx="38232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1"/>
          <a:stretch/>
        </p:blipFill>
        <p:spPr bwMode="auto">
          <a:xfrm>
            <a:off x="3915446" y="1455657"/>
            <a:ext cx="5238750" cy="51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646" y="1340768"/>
            <a:ext cx="399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Маса шишковидного тіла у дорослої людини близько 0,2 г, довжина 8-15 мм, ширина 6-10 мм, товщина 4-6 мм.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8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94" y="908720"/>
            <a:ext cx="53530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581128"/>
            <a:ext cx="828092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 err="1" smtClean="0"/>
              <a:t>Пінеалоцити</a:t>
            </a:r>
            <a:r>
              <a:rPr lang="uk-UA" sz="2000" dirty="0" smtClean="0"/>
              <a:t> синтезують близько 40 </a:t>
            </a:r>
            <a:r>
              <a:rPr lang="uk-UA" sz="2000" dirty="0" err="1" smtClean="0"/>
              <a:t>регулівних</a:t>
            </a:r>
            <a:r>
              <a:rPr lang="uk-UA" sz="2000" dirty="0" smtClean="0"/>
              <a:t> пептидів, а також </a:t>
            </a:r>
            <a:r>
              <a:rPr lang="uk-UA" sz="2000" dirty="0" err="1" smtClean="0"/>
              <a:t>біологічноактивні</a:t>
            </a:r>
            <a:r>
              <a:rPr lang="uk-UA" sz="2000" dirty="0" smtClean="0"/>
              <a:t> аміни - серотонін і </a:t>
            </a:r>
            <a:r>
              <a:rPr lang="uk-UA" sz="2000" dirty="0" err="1" smtClean="0"/>
              <a:t>мелатонін</a:t>
            </a:r>
            <a:r>
              <a:rPr lang="uk-UA" sz="2000" dirty="0" smtClean="0"/>
              <a:t>. Останній має здатність пригнічувати секрецію </a:t>
            </a:r>
            <a:r>
              <a:rPr lang="uk-UA" sz="2000" dirty="0" err="1" smtClean="0"/>
              <a:t>гонадоліберину</a:t>
            </a:r>
            <a:r>
              <a:rPr lang="uk-UA" sz="2000" dirty="0" smtClean="0"/>
              <a:t> гіпоталамуса, сповільнюючи статеве дозрівання. Максимального розвитку шишкоподібна залоза досягає на 7-ому році життя, після чого починається її вікова інволюція.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725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mede.org/sait/content/Anatomija_sapin_2/4_files/m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" y="1124744"/>
            <a:ext cx="3559662" cy="57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5157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1 – </a:t>
            </a:r>
            <a:r>
              <a:rPr lang="ru-RU" dirty="0" err="1" smtClean="0"/>
              <a:t>щитоподібний</a:t>
            </a:r>
            <a:r>
              <a:rPr lang="ru-RU" dirty="0" smtClean="0"/>
              <a:t> хрящ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пірамідальна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права і </a:t>
            </a:r>
            <a:r>
              <a:rPr lang="ru-RU" dirty="0" err="1"/>
              <a:t>ліва</a:t>
            </a:r>
            <a:r>
              <a:rPr lang="ru-RU" dirty="0"/>
              <a:t> </a:t>
            </a:r>
            <a:r>
              <a:rPr lang="ru-RU" dirty="0" err="1"/>
              <a:t>частки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/>
              <a:t>перешийок</a:t>
            </a:r>
            <a:r>
              <a:rPr lang="ru-RU" dirty="0"/>
              <a:t> </a:t>
            </a:r>
            <a:r>
              <a:rPr lang="ru-RU" dirty="0" err="1" smtClean="0"/>
              <a:t>щитоподібної</a:t>
            </a:r>
            <a:r>
              <a:rPr lang="ru-RU" dirty="0" smtClean="0"/>
              <a:t> </a:t>
            </a:r>
            <a:r>
              <a:rPr lang="ru-RU" dirty="0" err="1"/>
              <a:t>залози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трахея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" y="0"/>
            <a:ext cx="9139774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Щитоподібна </a:t>
            </a:r>
            <a:r>
              <a:rPr lang="uk-UA" b="1" i="1" dirty="0"/>
              <a:t>залоза,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err="1" smtClean="0"/>
              <a:t>glandula</a:t>
            </a:r>
            <a:r>
              <a:rPr lang="uk-UA" b="1" i="1" dirty="0" smtClean="0"/>
              <a:t> </a:t>
            </a:r>
            <a:r>
              <a:rPr lang="uk-UA" b="1" i="1" dirty="0" err="1"/>
              <a:t>thyroidea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84573" y="1628800"/>
            <a:ext cx="457200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uk-UA" dirty="0"/>
              <a:t>Поперечний розмір щитовидної залози у дорослої людини досягає 50-60 мм. Поздовжній розмір кожної частки становить 50-80 мм. Вертикальний розмір перешийка коливається від 5 до 2,5 см, а товщина його становить 2-6 мм. Маса щитовидної залози у дорослих людей від 20 до 60 років становить в середньому 20-30 г. Після 50-55 років відбувається деяке зниження обсягу і маси залози. Маса і об'єм щитовидної залози у жінок більше, ніж у чоловіків.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железы анатомия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/>
          <a:stretch/>
        </p:blipFill>
        <p:spPr bwMode="auto">
          <a:xfrm>
            <a:off x="260212" y="1196753"/>
            <a:ext cx="8640960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8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Схема </a:t>
            </a:r>
            <a:r>
              <a:rPr lang="ru-RU" sz="3200" b="1" dirty="0" err="1"/>
              <a:t>будови</a:t>
            </a:r>
            <a:r>
              <a:rPr lang="ru-RU" sz="3200" b="1" dirty="0"/>
              <a:t> </a:t>
            </a:r>
            <a:r>
              <a:rPr lang="ru-RU" sz="3200" b="1" dirty="0" err="1"/>
              <a:t>фолікулів</a:t>
            </a:r>
            <a:r>
              <a:rPr lang="ru-RU" sz="3200" b="1" dirty="0"/>
              <a:t> </a:t>
            </a:r>
            <a:r>
              <a:rPr lang="ru-RU" sz="3200" b="1" dirty="0" err="1"/>
              <a:t>щитоподібної</a:t>
            </a:r>
            <a:r>
              <a:rPr lang="ru-RU" sz="3200" b="1" dirty="0"/>
              <a:t> </a:t>
            </a:r>
            <a:r>
              <a:rPr lang="ru-RU" sz="3200" b="1" dirty="0" err="1"/>
              <a:t>залози</a:t>
            </a:r>
            <a:endParaRPr lang="ru-RU" sz="3200" b="1" dirty="0"/>
          </a:p>
        </p:txBody>
      </p:sp>
      <p:pic>
        <p:nvPicPr>
          <p:cNvPr id="6" name="Picture 4" descr="http://vmede.org/sait/content/Anatomija_sapin_2/4_files/mb4_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05777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8" y="5228374"/>
            <a:ext cx="56435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dirty="0" err="1"/>
              <a:t>кровоносні</a:t>
            </a:r>
            <a:r>
              <a:rPr lang="ru-RU" dirty="0"/>
              <a:t> </a:t>
            </a:r>
            <a:r>
              <a:rPr lang="ru-RU" dirty="0" err="1"/>
              <a:t>капіляри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- </a:t>
            </a:r>
            <a:r>
              <a:rPr lang="ru-RU" dirty="0" err="1"/>
              <a:t>фолікул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- </a:t>
            </a:r>
            <a:r>
              <a:rPr lang="ru-RU" dirty="0" err="1"/>
              <a:t>артерія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- </a:t>
            </a:r>
            <a:r>
              <a:rPr lang="ru-RU" dirty="0" err="1" smtClean="0"/>
              <a:t>залозисті</a:t>
            </a:r>
            <a:r>
              <a:rPr lang="ru-RU" dirty="0" smtClean="0"/>
              <a:t> </a:t>
            </a:r>
            <a:r>
              <a:rPr lang="ru-RU" dirty="0" err="1"/>
              <a:t>клітини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</a:t>
            </a:r>
            <a:r>
              <a:rPr lang="ru-RU" dirty="0" err="1"/>
              <a:t>колоїд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гормони</a:t>
            </a:r>
            <a:r>
              <a:rPr lang="ru-RU" dirty="0"/>
              <a:t> </a:t>
            </a:r>
            <a:r>
              <a:rPr lang="ru-RU" dirty="0" err="1"/>
              <a:t>щитовидної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39793" y="2782669"/>
            <a:ext cx="1904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</a:t>
            </a:r>
            <a:r>
              <a:rPr lang="uk-UA" dirty="0" smtClean="0"/>
              <a:t>щитоподібній </a:t>
            </a:r>
            <a:r>
              <a:rPr lang="uk-UA" dirty="0"/>
              <a:t>залозі людини є близько 30 </a:t>
            </a:r>
            <a:r>
              <a:rPr lang="uk-UA" dirty="0" err="1"/>
              <a:t>млн</a:t>
            </a:r>
            <a:r>
              <a:rPr lang="uk-UA" dirty="0"/>
              <a:t> фолікулів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700808"/>
            <a:ext cx="2016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Гормони</a:t>
            </a:r>
            <a:r>
              <a:rPr lang="uk-UA" dirty="0" smtClean="0"/>
              <a:t> </a:t>
            </a:r>
            <a:r>
              <a:rPr lang="uk-UA" i="1" dirty="0"/>
              <a:t>щитовидної залози</a:t>
            </a:r>
            <a:r>
              <a:rPr lang="uk-UA" dirty="0"/>
              <a:t> </a:t>
            </a:r>
            <a:r>
              <a:rPr lang="uk-UA" u="sng" dirty="0" err="1" smtClean="0"/>
              <a:t>трийодтіронін</a:t>
            </a:r>
            <a:r>
              <a:rPr lang="uk-UA" u="sng" dirty="0" smtClean="0"/>
              <a:t>; </a:t>
            </a:r>
            <a:r>
              <a:rPr lang="uk-UA" u="sng" dirty="0" err="1" smtClean="0"/>
              <a:t>тетрайодтіронін</a:t>
            </a:r>
            <a:r>
              <a:rPr lang="uk-UA" u="sng" dirty="0" smtClean="0"/>
              <a:t> </a:t>
            </a:r>
            <a:r>
              <a:rPr lang="uk-UA" u="sng" dirty="0"/>
              <a:t>(</a:t>
            </a:r>
            <a:r>
              <a:rPr lang="uk-UA" u="sng" dirty="0" err="1"/>
              <a:t>тіроксін</a:t>
            </a:r>
            <a:r>
              <a:rPr lang="uk-UA" u="sng" dirty="0" smtClean="0"/>
              <a:t>);</a:t>
            </a:r>
          </a:p>
          <a:p>
            <a:r>
              <a:rPr lang="uk-UA" u="sng" dirty="0" err="1"/>
              <a:t>тіреокальцитонін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mede.org/sait/content/Anatomija_sapin_2/4_files/mb4_00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" y="1268760"/>
            <a:ext cx="3687704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/>
              <a:t>Паращитоподібні</a:t>
            </a:r>
            <a:r>
              <a:rPr lang="uk-UA" b="1" i="1" dirty="0" smtClean="0"/>
              <a:t> залози</a:t>
            </a:r>
            <a:r>
              <a:rPr lang="uk-UA" b="1" i="1" dirty="0"/>
              <a:t>,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err="1" smtClean="0"/>
              <a:t>glandula</a:t>
            </a:r>
            <a:r>
              <a:rPr lang="uk-UA" b="1" i="1" dirty="0" smtClean="0"/>
              <a:t> </a:t>
            </a:r>
            <a:r>
              <a:rPr lang="uk-UA" b="1" i="1" dirty="0" err="1"/>
              <a:t>раrаthyroidea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8836" y="1052736"/>
            <a:ext cx="5311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Розміри кожної залози становлять: довжина 4-8 мм, ширина 3-4 мм, товщина 2-3 мм. Кількість цих тілець може змінюватися від 2 до 8, в середньому 4, по дві залози позаду кожної з часток щитовидної залози: одна залоза вгорі, інша внизу. Загальна маса залоз становить в середньому </a:t>
            </a:r>
            <a:r>
              <a:rPr lang="uk-UA" dirty="0"/>
              <a:t>0,20–0,35 </a:t>
            </a:r>
            <a:r>
              <a:rPr lang="uk-UA" dirty="0" smtClean="0"/>
              <a:t> </a:t>
            </a:r>
            <a:r>
              <a:rPr lang="uk-UA" dirty="0"/>
              <a:t>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51069" y="2807062"/>
            <a:ext cx="543609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u="sng" dirty="0" err="1" smtClean="0"/>
              <a:t>Паратироцити</a:t>
            </a:r>
            <a:r>
              <a:rPr lang="uk-UA" dirty="0" smtClean="0"/>
              <a:t> </a:t>
            </a:r>
            <a:r>
              <a:rPr lang="uk-UA" dirty="0" smtClean="0"/>
              <a:t>синтезують гормон </a:t>
            </a:r>
            <a:r>
              <a:rPr lang="uk-UA" u="sng" dirty="0" err="1"/>
              <a:t>паратирин</a:t>
            </a:r>
            <a:r>
              <a:rPr lang="uk-UA" u="sng" dirty="0" smtClean="0"/>
              <a:t> </a:t>
            </a:r>
            <a:r>
              <a:rPr lang="uk-UA" u="sng" dirty="0"/>
              <a:t>(</a:t>
            </a:r>
            <a:r>
              <a:rPr lang="uk-UA" u="sng" dirty="0" err="1"/>
              <a:t>паратгормон</a:t>
            </a:r>
            <a:r>
              <a:rPr lang="uk-UA" u="sng" dirty="0"/>
              <a:t>), </a:t>
            </a:r>
            <a:r>
              <a:rPr lang="uk-UA" dirty="0"/>
              <a:t>який бере участь в регуляції фосфорно-кальцієвого обміну і тим самим впливає на збудливість нервової і м'язової системи. Гормон діє на кісткову тканину, активуючи </a:t>
            </a:r>
            <a:r>
              <a:rPr lang="uk-UA" dirty="0" err="1"/>
              <a:t>остеокласти</a:t>
            </a:r>
            <a:r>
              <a:rPr lang="uk-UA" dirty="0"/>
              <a:t>, які обумовлюють </a:t>
            </a:r>
            <a:r>
              <a:rPr lang="uk-UA" dirty="0" err="1"/>
              <a:t>демінералізацію</a:t>
            </a:r>
            <a:r>
              <a:rPr lang="uk-UA" dirty="0"/>
              <a:t> кісткової тканини, що призводить до виділення іонів кальцію і фосфору в кров. Разом з тим гормон підсилює реабсорбцію кальцію в нирці, що сприяє зменшенню його виділення з сечею і підвищення вмісту в крові. Гормон підвищує всмоктування кальцію в кишечнику за умови надходження в організм необхідної кількості вітаміну D. Антагоністом </a:t>
            </a:r>
            <a:r>
              <a:rPr lang="uk-UA" dirty="0" err="1"/>
              <a:t>паратгормону</a:t>
            </a:r>
            <a:r>
              <a:rPr lang="uk-UA" dirty="0"/>
              <a:t> є </a:t>
            </a:r>
            <a:r>
              <a:rPr lang="uk-UA" dirty="0" err="1" smtClean="0"/>
              <a:t>тиреокальцитонін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4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6712"/>
          </a:xfrm>
        </p:spPr>
        <p:txBody>
          <a:bodyPr/>
          <a:lstStyle/>
          <a:p>
            <a:r>
              <a:rPr lang="uk-UA" b="1" i="1" dirty="0"/>
              <a:t>Гормони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Продуктами </a:t>
            </a:r>
            <a:r>
              <a:rPr lang="uk-UA" dirty="0"/>
              <a:t>діяльності ендокринних залоз (органів) </a:t>
            </a:r>
            <a:r>
              <a:rPr lang="uk-UA" dirty="0" smtClean="0"/>
              <a:t>є </a:t>
            </a:r>
            <a:r>
              <a:rPr lang="uk-UA" dirty="0"/>
              <a:t>гормони. </a:t>
            </a:r>
            <a:endParaRPr lang="uk-UA" dirty="0" smtClean="0"/>
          </a:p>
          <a:p>
            <a:endParaRPr lang="uk-UA" b="1" i="1" dirty="0" smtClean="0"/>
          </a:p>
          <a:p>
            <a:r>
              <a:rPr lang="uk-UA" b="1" i="1" dirty="0" smtClean="0"/>
              <a:t>Гормони</a:t>
            </a:r>
            <a:r>
              <a:rPr lang="uk-UA" dirty="0" smtClean="0"/>
              <a:t> </a:t>
            </a:r>
            <a:r>
              <a:rPr lang="uk-UA" dirty="0"/>
              <a:t>- це біологічно активні речовини, що мають </a:t>
            </a:r>
            <a:r>
              <a:rPr lang="uk-UA" i="1" dirty="0"/>
              <a:t>ряд властивостей</a:t>
            </a:r>
            <a:r>
              <a:rPr lang="uk-UA" dirty="0"/>
              <a:t>: </a:t>
            </a:r>
            <a:endParaRPr lang="uk-UA" dirty="0" smtClean="0"/>
          </a:p>
          <a:p>
            <a:pPr marL="342900" indent="-342900">
              <a:buAutoNum type="arabicParenR"/>
            </a:pPr>
            <a:r>
              <a:rPr lang="uk-UA" dirty="0" smtClean="0"/>
              <a:t>їх </a:t>
            </a:r>
            <a:r>
              <a:rPr lang="uk-UA" dirty="0"/>
              <a:t>дія носить </a:t>
            </a:r>
            <a:r>
              <a:rPr lang="uk-UA" u="sng" dirty="0"/>
              <a:t>дистанційний характер</a:t>
            </a:r>
            <a:r>
              <a:rPr lang="uk-UA" dirty="0"/>
              <a:t>, тобто органи, на які гормони діють, розташовані далеко від залози; </a:t>
            </a:r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/>
              <a:t>) дія гормонів суворо </a:t>
            </a:r>
            <a:r>
              <a:rPr lang="uk-UA" u="sng" dirty="0"/>
              <a:t>специфічна</a:t>
            </a:r>
            <a:r>
              <a:rPr lang="uk-UA" dirty="0"/>
              <a:t>, деякі гормони вибірково діють лише на певні органи-мішені, інші - на безліч різних клітин;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/>
              <a:t>) гормони мають </a:t>
            </a:r>
            <a:r>
              <a:rPr lang="uk-UA" u="sng" dirty="0"/>
              <a:t>високу біологічну активність</a:t>
            </a:r>
            <a:r>
              <a:rPr lang="uk-UA" dirty="0"/>
              <a:t> і присутні в дуже малих концентраціях.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Все </a:t>
            </a:r>
            <a:r>
              <a:rPr lang="uk-UA" dirty="0"/>
              <a:t>різноманіття дії гормонів можна звести до трьох </a:t>
            </a:r>
            <a:r>
              <a:rPr lang="uk-UA" i="1" dirty="0"/>
              <a:t>найважливіших функцій: </a:t>
            </a:r>
            <a:endParaRPr lang="uk-UA" i="1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контроль </a:t>
            </a:r>
            <a:r>
              <a:rPr lang="uk-UA" dirty="0"/>
              <a:t>росту і розвитку організму,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забезпечення </a:t>
            </a:r>
            <a:r>
              <a:rPr lang="uk-UA" dirty="0"/>
              <a:t>адаптації організму до постійно мінливих умов середовища, </a:t>
            </a:r>
            <a:endParaRPr lang="uk-UA" dirty="0" smtClean="0"/>
          </a:p>
          <a:p>
            <a:pPr marL="285750" indent="-285750">
              <a:buFontTx/>
              <a:buChar char="-"/>
            </a:pPr>
            <a:r>
              <a:rPr lang="uk-UA" dirty="0" smtClean="0"/>
              <a:t>забезпечення </a:t>
            </a:r>
            <a:r>
              <a:rPr lang="uk-UA" dirty="0"/>
              <a:t>гомеостазу. </a:t>
            </a:r>
            <a:endParaRPr lang="uk-UA" dirty="0" smtClean="0"/>
          </a:p>
          <a:p>
            <a:r>
              <a:rPr lang="uk-UA" dirty="0" smtClean="0"/>
              <a:t>Надлишкова </a:t>
            </a:r>
            <a:r>
              <a:rPr lang="uk-UA" dirty="0"/>
              <a:t>чи недостатня продукція гормонів викликає важкі порушення і захворювання організму.</a:t>
            </a:r>
            <a:endParaRPr lang="ru-RU" dirty="0"/>
          </a:p>
          <a:p>
            <a:r>
              <a:rPr lang="uk-UA" dirty="0"/>
              <a:t>У зв'язку з тим що вплив на органи-мішені забезпечується гормонами, які доставляються кров'ю, прийнято говорити про гуморальну регуляцію діяльності цих органів. Однак відомо, що всі процеси, що протікають в організмі, знаходяться під постійним контролем з боку центральної нервової системи. Таку подвійну регуляцію діяльності органів називають </a:t>
            </a:r>
            <a:r>
              <a:rPr lang="uk-UA" i="1" dirty="0"/>
              <a:t>нервово-гуморальною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1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mede.org/sait/content/Anatomija_sapin_2/4_files/mb4_0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5057775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858075"/>
          </a:xfrm>
        </p:spPr>
        <p:txBody>
          <a:bodyPr/>
          <a:lstStyle/>
          <a:p>
            <a:r>
              <a:rPr lang="uk-UA" b="1" i="1" dirty="0" err="1"/>
              <a:t>Наднирник</a:t>
            </a:r>
            <a:r>
              <a:rPr lang="uk-UA" b="1" i="1" dirty="0"/>
              <a:t>, </a:t>
            </a:r>
            <a:r>
              <a:rPr lang="uk-UA" b="1" i="1" dirty="0" err="1"/>
              <a:t>glandula</a:t>
            </a:r>
            <a:r>
              <a:rPr lang="uk-UA" b="1" i="1" dirty="0"/>
              <a:t> </a:t>
            </a:r>
            <a:r>
              <a:rPr lang="uk-UA" b="1" i="1" dirty="0" err="1"/>
              <a:t>suprarenalis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2204862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Маса одного </a:t>
            </a:r>
            <a:r>
              <a:rPr lang="uk-UA" dirty="0" err="1"/>
              <a:t>наднирника</a:t>
            </a:r>
            <a:r>
              <a:rPr lang="uk-UA" dirty="0"/>
              <a:t> у дорослої людини складає близько 12-13 г. Довжина </a:t>
            </a:r>
            <a:r>
              <a:rPr lang="uk-UA" dirty="0" err="1"/>
              <a:t>наднирника</a:t>
            </a:r>
            <a:r>
              <a:rPr lang="uk-UA" dirty="0"/>
              <a:t> дорівнює 40-60 мм, висота (ширина) - 20-30 мм, товщина (</a:t>
            </a:r>
            <a:r>
              <a:rPr lang="uk-UA" dirty="0" err="1"/>
              <a:t>передньозадній</a:t>
            </a:r>
            <a:r>
              <a:rPr lang="uk-UA" dirty="0"/>
              <a:t> розмір) - 2-8 мм. Маса і розміри правого </a:t>
            </a:r>
            <a:r>
              <a:rPr lang="uk-UA" dirty="0" err="1"/>
              <a:t>наднирника</a:t>
            </a:r>
            <a:r>
              <a:rPr lang="uk-UA" dirty="0"/>
              <a:t> дещо менше, ніж лівого.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6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mede.org/sait/content/Anatomija_sapin_2/4_files/mb4_0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1" y="980728"/>
            <a:ext cx="50577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6836" y="680562"/>
            <a:ext cx="3024336" cy="160043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1 </a:t>
            </a:r>
            <a:r>
              <a:rPr lang="ru-RU" dirty="0"/>
              <a:t>- </a:t>
            </a:r>
            <a:r>
              <a:rPr lang="ru-RU" sz="1600" dirty="0"/>
              <a:t>капсула </a:t>
            </a:r>
            <a:r>
              <a:rPr lang="ru-RU" sz="1600" dirty="0" err="1"/>
              <a:t>надниркової</a:t>
            </a:r>
            <a:r>
              <a:rPr lang="ru-RU" sz="1600" dirty="0"/>
              <a:t> </a:t>
            </a:r>
            <a:r>
              <a:rPr lang="ru-RU" sz="1600" dirty="0" err="1"/>
              <a:t>залози</a:t>
            </a:r>
            <a:r>
              <a:rPr lang="ru-RU" sz="1600" dirty="0"/>
              <a:t>; </a:t>
            </a:r>
            <a:endParaRPr lang="ru-RU" sz="1600" dirty="0" smtClean="0"/>
          </a:p>
          <a:p>
            <a:r>
              <a:rPr lang="ru-RU" sz="1600" dirty="0" smtClean="0"/>
              <a:t>2 </a:t>
            </a:r>
            <a:r>
              <a:rPr lang="ru-RU" sz="1600" dirty="0"/>
              <a:t>- </a:t>
            </a:r>
            <a:r>
              <a:rPr lang="ru-RU" sz="1600" dirty="0" err="1"/>
              <a:t>клубочкова</a:t>
            </a:r>
            <a:r>
              <a:rPr lang="ru-RU" sz="1600" dirty="0"/>
              <a:t> зона; </a:t>
            </a:r>
            <a:endParaRPr lang="ru-RU" sz="1600" dirty="0" smtClean="0"/>
          </a:p>
          <a:p>
            <a:r>
              <a:rPr lang="ru-RU" sz="1600" dirty="0" smtClean="0"/>
              <a:t>3 </a:t>
            </a:r>
            <a:r>
              <a:rPr lang="ru-RU" sz="1600" dirty="0"/>
              <a:t>- </a:t>
            </a:r>
            <a:r>
              <a:rPr lang="ru-RU" sz="1600" dirty="0" err="1"/>
              <a:t>пучкова</a:t>
            </a:r>
            <a:r>
              <a:rPr lang="ru-RU" sz="1600" dirty="0"/>
              <a:t> зона; </a:t>
            </a:r>
            <a:endParaRPr lang="ru-RU" sz="1600" dirty="0" smtClean="0"/>
          </a:p>
          <a:p>
            <a:r>
              <a:rPr lang="ru-RU" sz="1600" dirty="0" smtClean="0"/>
              <a:t>4 </a:t>
            </a:r>
            <a:r>
              <a:rPr lang="ru-RU" sz="1600" dirty="0"/>
              <a:t>- </a:t>
            </a:r>
            <a:r>
              <a:rPr lang="ru-RU" sz="1600" dirty="0" err="1"/>
              <a:t>сітчаста</a:t>
            </a:r>
            <a:r>
              <a:rPr lang="ru-RU" sz="1600" dirty="0"/>
              <a:t> зона; </a:t>
            </a:r>
            <a:endParaRPr lang="ru-RU" sz="1600" dirty="0" smtClean="0"/>
          </a:p>
          <a:p>
            <a:r>
              <a:rPr lang="ru-RU" sz="1600" dirty="0" smtClean="0"/>
              <a:t>5 </a:t>
            </a:r>
            <a:r>
              <a:rPr lang="ru-RU" sz="1600" dirty="0"/>
              <a:t>- </a:t>
            </a:r>
            <a:r>
              <a:rPr lang="ru-RU" sz="1600" dirty="0" err="1" smtClean="0"/>
              <a:t>мозкова</a:t>
            </a:r>
            <a:r>
              <a:rPr lang="ru-RU" sz="1600" dirty="0" smtClean="0"/>
              <a:t> </a:t>
            </a:r>
            <a:r>
              <a:rPr lang="ru-RU" sz="1600" dirty="0" err="1" smtClean="0"/>
              <a:t>речовина</a:t>
            </a:r>
            <a:r>
              <a:rPr lang="ru-RU" sz="1600" dirty="0" smtClean="0"/>
              <a:t>; </a:t>
            </a:r>
          </a:p>
          <a:p>
            <a:r>
              <a:rPr lang="ru-RU" sz="1600" dirty="0" smtClean="0"/>
              <a:t>6 </a:t>
            </a:r>
            <a:r>
              <a:rPr lang="ru-RU" sz="1600" dirty="0"/>
              <a:t>- </a:t>
            </a:r>
            <a:r>
              <a:rPr lang="ru-RU" sz="1600" dirty="0" err="1" smtClean="0"/>
              <a:t>синусоїдний</a:t>
            </a:r>
            <a:r>
              <a:rPr lang="ru-RU" sz="1600" dirty="0" smtClean="0"/>
              <a:t> </a:t>
            </a:r>
            <a:r>
              <a:rPr lang="ru-RU" sz="1600" dirty="0" err="1"/>
              <a:t>капіляр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74"/>
            <a:ext cx="9144000" cy="676288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Мікроскопічна</a:t>
            </a:r>
            <a:r>
              <a:rPr lang="ru-RU" sz="3600" b="1" dirty="0"/>
              <a:t> </a:t>
            </a:r>
            <a:r>
              <a:rPr lang="ru-RU" sz="3600" b="1" dirty="0" err="1"/>
              <a:t>будова</a:t>
            </a:r>
            <a:r>
              <a:rPr lang="ru-RU" sz="3600" b="1" dirty="0"/>
              <a:t> </a:t>
            </a:r>
            <a:r>
              <a:rPr lang="ru-RU" sz="3600" b="1" dirty="0" err="1"/>
              <a:t>надниркової</a:t>
            </a:r>
            <a:r>
              <a:rPr lang="ru-RU" sz="3600" b="1" dirty="0"/>
              <a:t> </a:t>
            </a:r>
            <a:r>
              <a:rPr lang="ru-RU" sz="3600" b="1" dirty="0" err="1"/>
              <a:t>залози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65278" y="2276872"/>
            <a:ext cx="39787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Гормони коркової речовини надниркових залоз</a:t>
            </a:r>
            <a:r>
              <a:rPr lang="uk-UA" dirty="0"/>
              <a:t> </a:t>
            </a:r>
            <a:r>
              <a:rPr lang="uk-UA" dirty="0" smtClean="0"/>
              <a:t>- </a:t>
            </a:r>
            <a:r>
              <a:rPr lang="uk-UA" b="1" dirty="0" smtClean="0"/>
              <a:t>кортикостероїди</a:t>
            </a:r>
            <a:r>
              <a:rPr lang="uk-UA" dirty="0" smtClean="0"/>
              <a:t> поділяються на </a:t>
            </a:r>
            <a:r>
              <a:rPr lang="uk-UA" dirty="0"/>
              <a:t>три групи: </a:t>
            </a:r>
            <a:r>
              <a:rPr lang="uk-UA" u="sng" dirty="0" err="1"/>
              <a:t>мінералокортикоїди</a:t>
            </a:r>
            <a:r>
              <a:rPr lang="uk-UA" u="sng" dirty="0"/>
              <a:t> </a:t>
            </a:r>
            <a:r>
              <a:rPr lang="uk-UA" dirty="0" smtClean="0"/>
              <a:t>- альдостерон</a:t>
            </a:r>
            <a:r>
              <a:rPr lang="uk-UA" dirty="0"/>
              <a:t>, що виділяється клітинами </a:t>
            </a:r>
            <a:r>
              <a:rPr lang="uk-UA" dirty="0" err="1"/>
              <a:t>клубочкової</a:t>
            </a:r>
            <a:r>
              <a:rPr lang="uk-UA" dirty="0"/>
              <a:t> зони кори; </a:t>
            </a:r>
            <a:r>
              <a:rPr lang="uk-UA" u="sng" dirty="0" err="1"/>
              <a:t>глюкокортикоїди</a:t>
            </a:r>
            <a:r>
              <a:rPr lang="uk-UA" dirty="0"/>
              <a:t> - гідрокортизон, </a:t>
            </a:r>
            <a:r>
              <a:rPr lang="uk-UA" dirty="0" err="1"/>
              <a:t>кортикостерон</a:t>
            </a:r>
            <a:r>
              <a:rPr lang="uk-UA" dirty="0"/>
              <a:t>, </a:t>
            </a:r>
            <a:r>
              <a:rPr lang="uk-UA" dirty="0" smtClean="0"/>
              <a:t>що </a:t>
            </a:r>
            <a:r>
              <a:rPr lang="uk-UA" dirty="0"/>
              <a:t>утворюються в пучковій зоні; </a:t>
            </a:r>
            <a:r>
              <a:rPr lang="uk-UA" u="sng" dirty="0"/>
              <a:t>статеві гормони </a:t>
            </a:r>
            <a:r>
              <a:rPr lang="uk-UA" u="sng" dirty="0" smtClean="0"/>
              <a:t>андрогени, естроген </a:t>
            </a:r>
            <a:r>
              <a:rPr lang="uk-UA" u="sng" dirty="0"/>
              <a:t>і </a:t>
            </a:r>
            <a:r>
              <a:rPr lang="uk-UA" u="sng" dirty="0" err="1"/>
              <a:t>прогестерон</a:t>
            </a:r>
            <a:r>
              <a:rPr lang="uk-UA" dirty="0"/>
              <a:t>, що виробляються клітинами сітчастої зони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301208"/>
            <a:ext cx="4067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err="1" smtClean="0"/>
              <a:t>Епінефроцити</a:t>
            </a:r>
            <a:r>
              <a:rPr lang="uk-UA" dirty="0" smtClean="0"/>
              <a:t> </a:t>
            </a:r>
            <a:r>
              <a:rPr lang="uk-UA" dirty="0"/>
              <a:t>складають основну масу </a:t>
            </a:r>
            <a:r>
              <a:rPr lang="uk-UA" dirty="0" smtClean="0"/>
              <a:t>мозкової речовини і </a:t>
            </a:r>
            <a:r>
              <a:rPr lang="uk-UA" dirty="0"/>
              <a:t>виробляють </a:t>
            </a:r>
            <a:r>
              <a:rPr lang="uk-UA" u="sng" dirty="0"/>
              <a:t>адреналін</a:t>
            </a:r>
            <a:r>
              <a:rPr lang="uk-UA" dirty="0"/>
              <a:t>; </a:t>
            </a:r>
            <a:r>
              <a:rPr lang="uk-UA" u="sng" dirty="0" err="1" smtClean="0"/>
              <a:t>норепінефроцити</a:t>
            </a:r>
            <a:r>
              <a:rPr lang="uk-UA" dirty="0"/>
              <a:t>, розсіяні в мозковій речовині у вигляді невеликих груп, виробляють </a:t>
            </a:r>
            <a:r>
              <a:rPr lang="uk-UA" u="sng" dirty="0" err="1" smtClean="0"/>
              <a:t>норадреналін</a:t>
            </a:r>
            <a:r>
              <a:rPr lang="uk-UA" u="sng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1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Ð¿Ð°ÑÐ°Ð³Ð°Ð½Ð³Ð»Ð¸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88032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/>
          <a:lstStyle/>
          <a:p>
            <a:r>
              <a:rPr lang="uk-UA" b="1" i="1" dirty="0" err="1"/>
              <a:t>Параганглії</a:t>
            </a:r>
            <a:r>
              <a:rPr lang="uk-UA" b="1" i="1" dirty="0"/>
              <a:t> (</a:t>
            </a:r>
            <a:r>
              <a:rPr lang="uk-UA" b="1" i="1" dirty="0" err="1"/>
              <a:t>paraganglia</a:t>
            </a:r>
            <a:r>
              <a:rPr lang="uk-UA" b="1" i="1" dirty="0"/>
              <a:t>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08720"/>
            <a:ext cx="4968552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 err="1" smtClean="0"/>
              <a:t>Міжсонний</a:t>
            </a:r>
            <a:r>
              <a:rPr lang="uk-UA" i="1" dirty="0" smtClean="0"/>
              <a:t> </a:t>
            </a:r>
            <a:r>
              <a:rPr lang="uk-UA" i="1" dirty="0" err="1"/>
              <a:t>параганглій</a:t>
            </a:r>
            <a:r>
              <a:rPr lang="uk-UA" i="1" dirty="0"/>
              <a:t> (сонний клубочок</a:t>
            </a:r>
            <a:r>
              <a:rPr lang="uk-UA" i="1" dirty="0" smtClean="0"/>
              <a:t>)</a:t>
            </a:r>
            <a:r>
              <a:rPr lang="uk-UA" dirty="0" smtClean="0"/>
              <a:t>; </a:t>
            </a:r>
            <a:r>
              <a:rPr lang="uk-UA" i="1" dirty="0" err="1" smtClean="0"/>
              <a:t>приаортальні</a:t>
            </a:r>
            <a:r>
              <a:rPr lang="uk-UA" dirty="0" smtClean="0"/>
              <a:t> </a:t>
            </a:r>
            <a:r>
              <a:rPr lang="uk-UA" dirty="0"/>
              <a:t>– це невеликі тонкі смужки, розташовані по обидва боки </a:t>
            </a:r>
            <a:r>
              <a:rPr lang="uk-UA" dirty="0" smtClean="0"/>
              <a:t>аорти;</a:t>
            </a:r>
          </a:p>
          <a:p>
            <a:r>
              <a:rPr lang="uk-UA" i="1" dirty="0" err="1" smtClean="0"/>
              <a:t>надсерцеві</a:t>
            </a:r>
            <a:r>
              <a:rPr lang="uk-UA" i="1" dirty="0" smtClean="0"/>
              <a:t> </a:t>
            </a:r>
            <a:r>
              <a:rPr lang="uk-UA" i="1" dirty="0" err="1" smtClean="0"/>
              <a:t>параганглії</a:t>
            </a:r>
            <a:r>
              <a:rPr lang="uk-UA" i="1" dirty="0" smtClean="0"/>
              <a:t>; куприковий </a:t>
            </a:r>
            <a:r>
              <a:rPr lang="uk-UA" i="1" dirty="0" err="1" smtClean="0"/>
              <a:t>параганглій</a:t>
            </a:r>
            <a:r>
              <a:rPr lang="uk-UA" i="1" dirty="0" smtClean="0"/>
              <a:t>. </a:t>
            </a:r>
            <a:r>
              <a:rPr lang="uk-UA" dirty="0" smtClean="0"/>
              <a:t>Безліч </a:t>
            </a:r>
            <a:r>
              <a:rPr lang="uk-UA" i="1" dirty="0"/>
              <a:t>дрібних </a:t>
            </a:r>
            <a:r>
              <a:rPr lang="uk-UA" i="1" dirty="0" err="1"/>
              <a:t>параганглієв</a:t>
            </a:r>
            <a:r>
              <a:rPr lang="uk-UA" dirty="0"/>
              <a:t> розташовані </a:t>
            </a:r>
            <a:r>
              <a:rPr lang="uk-UA" dirty="0" err="1"/>
              <a:t>ретроперітонеально</a:t>
            </a:r>
            <a:r>
              <a:rPr lang="uk-UA" dirty="0"/>
              <a:t> на ділянці від </a:t>
            </a:r>
            <a:r>
              <a:rPr lang="uk-UA" dirty="0" err="1"/>
              <a:t>наднирників</a:t>
            </a:r>
            <a:r>
              <a:rPr lang="uk-UA" dirty="0"/>
              <a:t> до статевих залоз і по ходу симпатичних </a:t>
            </a:r>
            <a:r>
              <a:rPr lang="uk-UA" dirty="0" smtClean="0"/>
              <a:t>нервів,</a:t>
            </a:r>
            <a:r>
              <a:rPr lang="uk-UA" dirty="0" smtClean="0"/>
              <a:t> </a:t>
            </a:r>
            <a:r>
              <a:rPr lang="uk-UA" dirty="0"/>
              <a:t>усередині вегетативних нервових вузлів. </a:t>
            </a:r>
            <a:r>
              <a:rPr lang="uk-UA" dirty="0" err="1"/>
              <a:t>Параганглії</a:t>
            </a:r>
            <a:r>
              <a:rPr lang="uk-UA" dirty="0"/>
              <a:t> завжди виявляються поблизу </a:t>
            </a:r>
            <a:r>
              <a:rPr lang="ru-RU" dirty="0" err="1"/>
              <a:t>пухирчастих</a:t>
            </a:r>
            <a:r>
              <a:rPr lang="ru-RU" dirty="0"/>
              <a:t> </a:t>
            </a:r>
            <a:r>
              <a:rPr lang="ru-RU" dirty="0" err="1"/>
              <a:t>залоз</a:t>
            </a:r>
            <a:r>
              <a:rPr lang="ru-RU" dirty="0"/>
              <a:t> у </a:t>
            </a:r>
            <a:r>
              <a:rPr lang="ru-RU" dirty="0" err="1"/>
              <a:t>чоловіків</a:t>
            </a:r>
            <a:r>
              <a:rPr lang="uk-UA" dirty="0"/>
              <a:t>, </a:t>
            </a:r>
            <a:r>
              <a:rPr lang="ru-RU" dirty="0"/>
              <a:t>а у </a:t>
            </a:r>
            <a:r>
              <a:rPr lang="ru-RU" dirty="0" err="1"/>
              <a:t>жінок</a:t>
            </a:r>
            <a:r>
              <a:rPr lang="ru-RU" dirty="0"/>
              <a:t> – у </a:t>
            </a:r>
            <a:r>
              <a:rPr lang="ru-RU" dirty="0" err="1"/>
              <a:t>матково-піхвовому</a:t>
            </a:r>
            <a:r>
              <a:rPr lang="ru-RU" dirty="0"/>
              <a:t> </a:t>
            </a:r>
            <a:r>
              <a:rPr lang="ru-RU" dirty="0" err="1"/>
              <a:t>нервовому</a:t>
            </a:r>
            <a:r>
              <a:rPr lang="ru-RU" dirty="0"/>
              <a:t> </a:t>
            </a:r>
            <a:r>
              <a:rPr lang="ru-RU" dirty="0" err="1"/>
              <a:t>сплетенні</a:t>
            </a:r>
            <a:r>
              <a:rPr lang="uk-UA" dirty="0"/>
              <a:t>. 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157625"/>
            <a:ext cx="525658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/>
              <a:t>Параганглії</a:t>
            </a:r>
            <a:r>
              <a:rPr lang="uk-UA" dirty="0"/>
              <a:t> оточені тонкою сполучнотканинною капсулою, складаються із сполучених між собою </a:t>
            </a:r>
            <a:r>
              <a:rPr lang="uk-UA" dirty="0" err="1" smtClean="0"/>
              <a:t>хромафіноцітов</a:t>
            </a:r>
            <a:r>
              <a:rPr lang="uk-UA" dirty="0"/>
              <a:t>, що утворюють мережу, в просвітах якої проходять численні кровоносні капіляри і оточені густою мережею нервових волокон. Клітини </a:t>
            </a:r>
            <a:r>
              <a:rPr lang="uk-UA" dirty="0" err="1" smtClean="0"/>
              <a:t>парагангліїв</a:t>
            </a:r>
            <a:r>
              <a:rPr lang="uk-UA" dirty="0" smtClean="0"/>
              <a:t> </a:t>
            </a:r>
            <a:r>
              <a:rPr lang="uk-UA" dirty="0" err="1"/>
              <a:t>секретують</a:t>
            </a:r>
            <a:r>
              <a:rPr lang="uk-UA" dirty="0"/>
              <a:t> </a:t>
            </a:r>
            <a:r>
              <a:rPr lang="uk-UA" u="sng" dirty="0" err="1"/>
              <a:t>катехоламіни</a:t>
            </a:r>
            <a:r>
              <a:rPr lang="uk-UA" u="sng" dirty="0"/>
              <a:t>.</a:t>
            </a:r>
            <a:r>
              <a:rPr lang="uk-UA" b="1" i="1" dirty="0"/>
              <a:t> </a:t>
            </a:r>
            <a:r>
              <a:rPr lang="uk-UA" dirty="0"/>
              <a:t>Інволюція анатомічно відокремлених </a:t>
            </a:r>
            <a:r>
              <a:rPr lang="uk-UA" dirty="0" err="1" smtClean="0"/>
              <a:t>парагангліїв</a:t>
            </a:r>
            <a:r>
              <a:rPr lang="uk-UA" dirty="0" smtClean="0"/>
              <a:t> </a:t>
            </a:r>
            <a:r>
              <a:rPr lang="uk-UA" dirty="0"/>
              <a:t>починається в 1,5-2 роки і закінчується після завершення статевого дозрівання.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9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mede.org/sait/content/Anatomija_sapin_2/4_files/mb4_0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6" y="1484785"/>
            <a:ext cx="50196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45" y="5891325"/>
            <a:ext cx="4804987" cy="9233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u="sng" dirty="0"/>
              <a:t>Схема </a:t>
            </a:r>
            <a:r>
              <a:rPr lang="ru-RU" u="sng" dirty="0" err="1"/>
              <a:t>будови</a:t>
            </a:r>
            <a:r>
              <a:rPr lang="ru-RU" u="sng" dirty="0"/>
              <a:t> </a:t>
            </a:r>
            <a:r>
              <a:rPr lang="ru-RU" u="sng" dirty="0" err="1"/>
              <a:t>панкреатичного</a:t>
            </a:r>
            <a:r>
              <a:rPr lang="ru-RU" u="sng" dirty="0"/>
              <a:t> </a:t>
            </a:r>
            <a:r>
              <a:rPr lang="ru-RU" u="sng" dirty="0" err="1"/>
              <a:t>острівця</a:t>
            </a:r>
            <a:r>
              <a:rPr lang="ru-RU" u="sng" dirty="0"/>
              <a:t>: </a:t>
            </a:r>
            <a:r>
              <a:rPr lang="ru-RU" dirty="0"/>
              <a:t>1 - альфа-</a:t>
            </a:r>
            <a:r>
              <a:rPr lang="ru-RU" dirty="0" err="1"/>
              <a:t>клітина</a:t>
            </a:r>
            <a:r>
              <a:rPr lang="ru-RU" dirty="0"/>
              <a:t>; 2 - бета-</a:t>
            </a:r>
            <a:r>
              <a:rPr lang="ru-RU" dirty="0" err="1"/>
              <a:t>клітина</a:t>
            </a:r>
            <a:r>
              <a:rPr lang="ru-RU" dirty="0"/>
              <a:t>; 3 - дельта-</a:t>
            </a:r>
            <a:r>
              <a:rPr lang="ru-RU" dirty="0" err="1"/>
              <a:t>клітина</a:t>
            </a:r>
            <a:r>
              <a:rPr lang="ru-RU" dirty="0"/>
              <a:t>; 4 - РР-</a:t>
            </a:r>
            <a:r>
              <a:rPr lang="ru-RU" dirty="0" err="1"/>
              <a:t>клітина</a:t>
            </a:r>
            <a:r>
              <a:rPr lang="ru-RU" dirty="0"/>
              <a:t>; 5 - </a:t>
            </a:r>
            <a:r>
              <a:rPr lang="ru-RU" dirty="0" err="1" smtClean="0"/>
              <a:t>кровоносний</a:t>
            </a:r>
            <a:r>
              <a:rPr lang="ru-RU" dirty="0" smtClean="0"/>
              <a:t> </a:t>
            </a:r>
            <a:r>
              <a:rPr lang="ru-RU" dirty="0" err="1"/>
              <a:t>капіляр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1143000"/>
          </a:xfrm>
        </p:spPr>
        <p:txBody>
          <a:bodyPr>
            <a:noAutofit/>
          </a:bodyPr>
          <a:lstStyle/>
          <a:p>
            <a:r>
              <a:rPr lang="uk-UA" sz="3600" b="1" i="1" dirty="0"/>
              <a:t>Ендокринна частина підшлункової </a:t>
            </a:r>
            <a:r>
              <a:rPr lang="uk-UA" sz="3600" b="1" i="1" dirty="0" smtClean="0"/>
              <a:t>залози</a:t>
            </a:r>
            <a:br>
              <a:rPr lang="uk-UA" sz="3600" b="1" i="1" dirty="0" smtClean="0"/>
            </a:br>
            <a:r>
              <a:rPr lang="uk-UA" sz="3200" b="1" dirty="0" smtClean="0"/>
              <a:t>Панкреатичні </a:t>
            </a:r>
            <a:r>
              <a:rPr lang="uk-UA" sz="3200" b="1" dirty="0"/>
              <a:t>острівці (</a:t>
            </a:r>
            <a:r>
              <a:rPr lang="uk-UA" sz="3200" b="1" i="1" dirty="0" err="1"/>
              <a:t>Острівці</a:t>
            </a:r>
            <a:r>
              <a:rPr lang="uk-UA" sz="3200" b="1" i="1" dirty="0"/>
              <a:t> </a:t>
            </a:r>
            <a:r>
              <a:rPr lang="uk-UA" sz="3200" b="1" i="1" dirty="0" err="1"/>
              <a:t>Лангерганса</a:t>
            </a:r>
            <a:r>
              <a:rPr lang="uk-UA" sz="3200" b="1" i="1" dirty="0"/>
              <a:t>)</a:t>
            </a:r>
            <a:r>
              <a:rPr lang="uk-UA" sz="3200" b="1" dirty="0"/>
              <a:t>, </a:t>
            </a:r>
            <a:r>
              <a:rPr lang="uk-UA" sz="3200" b="1" dirty="0" err="1"/>
              <a:t>insulae</a:t>
            </a:r>
            <a:r>
              <a:rPr lang="uk-UA" sz="3200" b="1" dirty="0"/>
              <a:t> </a:t>
            </a:r>
            <a:r>
              <a:rPr lang="uk-UA" sz="3200" b="1" dirty="0" err="1" smtClean="0"/>
              <a:t>pancreatіcae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26506" y="1552015"/>
            <a:ext cx="3920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Загальна кількість панкреатичних острівців становить 1-2 </a:t>
            </a:r>
            <a:r>
              <a:rPr lang="uk-UA" dirty="0" err="1"/>
              <a:t>млн</a:t>
            </a:r>
            <a:r>
              <a:rPr lang="uk-UA" dirty="0"/>
              <a:t>, а діаметр кожного острівця 100-300 мкм.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5191" y="2475345"/>
            <a:ext cx="3677289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Переважають </a:t>
            </a:r>
            <a:r>
              <a:rPr lang="uk-UA" u="sng" dirty="0"/>
              <a:t>бета-клітини</a:t>
            </a:r>
            <a:r>
              <a:rPr lang="uk-UA" dirty="0"/>
              <a:t> </a:t>
            </a:r>
            <a:r>
              <a:rPr lang="uk-UA" dirty="0" smtClean="0"/>
              <a:t>(</a:t>
            </a:r>
            <a:r>
              <a:rPr lang="uk-UA" dirty="0" smtClean="0"/>
              <a:t>70-75%</a:t>
            </a:r>
            <a:r>
              <a:rPr lang="uk-UA" dirty="0" smtClean="0"/>
              <a:t>), </a:t>
            </a:r>
            <a:r>
              <a:rPr lang="uk-UA" dirty="0"/>
              <a:t>що </a:t>
            </a:r>
            <a:r>
              <a:rPr lang="uk-UA" dirty="0" err="1" smtClean="0"/>
              <a:t>секретують</a:t>
            </a:r>
            <a:r>
              <a:rPr lang="uk-UA" dirty="0" smtClean="0"/>
              <a:t> </a:t>
            </a:r>
            <a:r>
              <a:rPr lang="uk-UA" u="sng" dirty="0"/>
              <a:t>інсулін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u="sng" dirty="0" smtClean="0"/>
              <a:t>Альфа-клітини</a:t>
            </a:r>
            <a:r>
              <a:rPr lang="uk-UA" dirty="0" smtClean="0"/>
              <a:t> </a:t>
            </a:r>
            <a:r>
              <a:rPr lang="uk-UA" dirty="0" smtClean="0"/>
              <a:t>(</a:t>
            </a:r>
            <a:r>
              <a:rPr lang="uk-UA" dirty="0" smtClean="0"/>
              <a:t>20-25 </a:t>
            </a:r>
            <a:r>
              <a:rPr lang="uk-UA" dirty="0"/>
              <a:t>%</a:t>
            </a:r>
            <a:r>
              <a:rPr lang="uk-UA" dirty="0" smtClean="0"/>
              <a:t>) </a:t>
            </a:r>
            <a:r>
              <a:rPr lang="uk-UA" dirty="0" smtClean="0"/>
              <a:t>виробляють </a:t>
            </a:r>
            <a:r>
              <a:rPr lang="uk-UA" u="sng" dirty="0" err="1"/>
              <a:t>глюкагон</a:t>
            </a:r>
            <a:r>
              <a:rPr lang="uk-UA" dirty="0"/>
              <a:t>. </a:t>
            </a:r>
            <a:endParaRPr lang="uk-UA" dirty="0" smtClean="0"/>
          </a:p>
          <a:p>
            <a:r>
              <a:rPr lang="ru-RU" u="sng" dirty="0" smtClean="0"/>
              <a:t>D-</a:t>
            </a:r>
            <a:r>
              <a:rPr lang="ru-RU" u="sng" dirty="0" err="1" smtClean="0"/>
              <a:t>клітини</a:t>
            </a:r>
            <a:r>
              <a:rPr lang="ru-RU" dirty="0" smtClean="0"/>
              <a:t> </a:t>
            </a:r>
            <a:r>
              <a:rPr lang="uk-UA" dirty="0" smtClean="0"/>
              <a:t> (</a:t>
            </a:r>
            <a:r>
              <a:rPr lang="ru-RU" dirty="0"/>
              <a:t>5</a:t>
            </a:r>
            <a:r>
              <a:rPr lang="uk-UA" dirty="0"/>
              <a:t>-</a:t>
            </a:r>
            <a:r>
              <a:rPr lang="ru-RU" dirty="0"/>
              <a:t>10 </a:t>
            </a:r>
            <a:r>
              <a:rPr lang="uk-UA" dirty="0" smtClean="0"/>
              <a:t>%) </a:t>
            </a:r>
            <a:r>
              <a:rPr lang="uk-UA" dirty="0" smtClean="0"/>
              <a:t>синтезують </a:t>
            </a:r>
            <a:r>
              <a:rPr lang="uk-UA" u="sng" dirty="0" err="1"/>
              <a:t>соматостатин</a:t>
            </a:r>
            <a:r>
              <a:rPr lang="uk-UA" dirty="0"/>
              <a:t>, що пригнічує синтез гіпофізом гормону росту, а також виділення інсуліну і </a:t>
            </a:r>
            <a:r>
              <a:rPr lang="uk-UA" dirty="0" err="1"/>
              <a:t>глюкагону</a:t>
            </a:r>
            <a:r>
              <a:rPr lang="uk-UA" dirty="0"/>
              <a:t> </a:t>
            </a:r>
            <a:r>
              <a:rPr lang="uk-UA" dirty="0" err="1"/>
              <a:t>бета-</a:t>
            </a:r>
            <a:r>
              <a:rPr lang="uk-UA" dirty="0"/>
              <a:t> і альфа-клітинами. </a:t>
            </a:r>
            <a:endParaRPr lang="uk-UA" dirty="0" smtClean="0"/>
          </a:p>
          <a:p>
            <a:r>
              <a:rPr lang="ru-RU" u="sng" dirty="0"/>
              <a:t>F</a:t>
            </a:r>
            <a:r>
              <a:rPr lang="uk-UA" u="sng" dirty="0" err="1" smtClean="0"/>
              <a:t>-клітини</a:t>
            </a:r>
            <a:r>
              <a:rPr lang="uk-UA" dirty="0" smtClean="0"/>
              <a:t> (</a:t>
            </a:r>
            <a:r>
              <a:rPr lang="ru-RU" dirty="0" smtClean="0"/>
              <a:t>1</a:t>
            </a:r>
            <a:r>
              <a:rPr lang="uk-UA" dirty="0"/>
              <a:t>-</a:t>
            </a:r>
            <a:r>
              <a:rPr lang="ru-RU" dirty="0"/>
              <a:t>5 </a:t>
            </a:r>
            <a:r>
              <a:rPr lang="ru-RU" dirty="0" smtClean="0"/>
              <a:t>%) </a:t>
            </a:r>
            <a:r>
              <a:rPr lang="uk-UA" dirty="0" smtClean="0"/>
              <a:t>синтезують </a:t>
            </a:r>
            <a:r>
              <a:rPr lang="uk-UA" dirty="0"/>
              <a:t>поліпептид, який стимулює виділення шлункового соку і панкреатичного соку екзокринною частиною залози.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96" y="116633"/>
            <a:ext cx="9073008" cy="936104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Ендокринна частина статевих </a:t>
            </a:r>
            <a:r>
              <a:rPr lang="uk-UA" b="1" i="1" dirty="0" smtClean="0"/>
              <a:t>залоз</a:t>
            </a:r>
            <a:endParaRPr lang="ru-RU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2" y="1124744"/>
            <a:ext cx="532859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7450" y="438677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Інтерстиціальні</a:t>
            </a:r>
            <a:r>
              <a:rPr lang="uk-UA" dirty="0"/>
              <a:t> </a:t>
            </a:r>
            <a:r>
              <a:rPr lang="uk-UA" dirty="0" err="1"/>
              <a:t>ендокриноцити</a:t>
            </a:r>
            <a:r>
              <a:rPr lang="uk-UA" dirty="0"/>
              <a:t> яєчка виділяють чоловічий статевий гормон </a:t>
            </a:r>
            <a:r>
              <a:rPr lang="uk-UA" u="sng" dirty="0"/>
              <a:t>тестостерон (андроген)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132" y="4986937"/>
            <a:ext cx="56129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Під впливом андрогенів відбуваються ембріональне диференціювання і розвиток статевих органів, статеве дозрівання і розвиток вторинних статевих ознак, опорно-рухового апарату. Разом з іншими гормонами андрогени регулюють ріст кісток в товщину і довжину і після настання статевої зрілості припиняють його.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6042" y="1112843"/>
            <a:ext cx="36012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 яєчнику виробляються жіночі статеві гормони естроген і </a:t>
            </a:r>
            <a:r>
              <a:rPr lang="uk-UA" dirty="0" err="1"/>
              <a:t>прогестерон</a:t>
            </a:r>
            <a:r>
              <a:rPr lang="uk-UA" dirty="0"/>
              <a:t>. Місцем утворення </a:t>
            </a:r>
            <a:r>
              <a:rPr lang="uk-UA" u="sng" dirty="0"/>
              <a:t>естрогену (</a:t>
            </a:r>
            <a:r>
              <a:rPr lang="uk-UA" u="sng" dirty="0" err="1"/>
              <a:t>фоллікуліна</a:t>
            </a:r>
            <a:r>
              <a:rPr lang="uk-UA" dirty="0"/>
              <a:t>) є </a:t>
            </a:r>
            <a:r>
              <a:rPr lang="uk-UA" u="sng" dirty="0"/>
              <a:t>клітини фолікулярного епітелію дозріваючих фолікулів</a:t>
            </a:r>
            <a:r>
              <a:rPr lang="uk-UA" dirty="0"/>
              <a:t>, а також </a:t>
            </a:r>
            <a:r>
              <a:rPr lang="uk-UA" u="sng" dirty="0"/>
              <a:t>клітини </a:t>
            </a:r>
            <a:r>
              <a:rPr lang="uk-UA" u="sng" dirty="0" err="1"/>
              <a:t>інтерстицію</a:t>
            </a:r>
            <a:r>
              <a:rPr lang="uk-UA" u="sng" dirty="0"/>
              <a:t> яєчника</a:t>
            </a:r>
            <a:r>
              <a:rPr lang="uk-UA" dirty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16042" y="3129926"/>
            <a:ext cx="360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Клітини </a:t>
            </a:r>
            <a:r>
              <a:rPr lang="uk-UA" dirty="0"/>
              <a:t>жовтого </a:t>
            </a:r>
            <a:r>
              <a:rPr lang="uk-UA" dirty="0" smtClean="0"/>
              <a:t>тіла (</a:t>
            </a:r>
            <a:r>
              <a:rPr lang="uk-UA" dirty="0" err="1" smtClean="0"/>
              <a:t>лютеоцити</a:t>
            </a:r>
            <a:r>
              <a:rPr lang="uk-UA" dirty="0"/>
              <a:t>) виробляють гормон яєчника </a:t>
            </a:r>
            <a:r>
              <a:rPr lang="uk-UA" u="sng" dirty="0" err="1"/>
              <a:t>гестаген</a:t>
            </a:r>
            <a:r>
              <a:rPr lang="uk-UA" u="sng" dirty="0"/>
              <a:t> (</a:t>
            </a:r>
            <a:r>
              <a:rPr lang="uk-UA" u="sng" dirty="0" err="1"/>
              <a:t>прогестерон</a:t>
            </a:r>
            <a:r>
              <a:rPr lang="uk-UA" u="sng" dirty="0" smtClean="0"/>
              <a:t>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4081" y="3995678"/>
            <a:ext cx="34651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Естроген стимулює проліферацію </a:t>
            </a:r>
            <a:r>
              <a:rPr lang="uk-UA" dirty="0" err="1"/>
              <a:t>ендометрія</a:t>
            </a:r>
            <a:r>
              <a:rPr lang="uk-UA" dirty="0"/>
              <a:t>. </a:t>
            </a:r>
            <a:r>
              <a:rPr lang="uk-UA" dirty="0" err="1"/>
              <a:t>Прогестерон</a:t>
            </a:r>
            <a:r>
              <a:rPr lang="uk-UA" dirty="0"/>
              <a:t> впливає на слизову оболонку матки, готуючи її до імплантації заплідненої яйцеклітини і розвитку плода, утворення плаценти, збільшення розмірів молочних залоз, а також затримує зростання нових фолікулів.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1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UD -СИСТ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" r="71862" b="60038"/>
          <a:stretch/>
        </p:blipFill>
        <p:spPr bwMode="auto">
          <a:xfrm>
            <a:off x="107503" y="4197052"/>
            <a:ext cx="2592289" cy="2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PUD -СИСТ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0" t="7331" b="63464"/>
          <a:stretch/>
        </p:blipFill>
        <p:spPr bwMode="auto">
          <a:xfrm>
            <a:off x="5546462" y="116632"/>
            <a:ext cx="3466421" cy="21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PUD -СИСТ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74303" r="73127" b="2566"/>
          <a:stretch/>
        </p:blipFill>
        <p:spPr bwMode="auto">
          <a:xfrm>
            <a:off x="6419235" y="2403553"/>
            <a:ext cx="2572284" cy="169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UD -СИСТЕ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4" t="65075" r="3384"/>
          <a:stretch/>
        </p:blipFill>
        <p:spPr bwMode="auto">
          <a:xfrm>
            <a:off x="6588223" y="4197052"/>
            <a:ext cx="2403295" cy="2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1" y="4197052"/>
            <a:ext cx="3744414" cy="2308324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/>
              <a:t>Гормони </a:t>
            </a:r>
            <a:r>
              <a:rPr lang="uk-UA" sz="1600" dirty="0"/>
              <a:t>APUD-системи забезпечують як місцеву (</a:t>
            </a:r>
            <a:r>
              <a:rPr lang="uk-UA" sz="1600" dirty="0" err="1"/>
              <a:t>паракринну</a:t>
            </a:r>
            <a:r>
              <a:rPr lang="uk-UA" sz="1600" dirty="0"/>
              <a:t>), так і </a:t>
            </a:r>
            <a:r>
              <a:rPr lang="uk-UA" sz="1600" dirty="0" err="1"/>
              <a:t>дистантну</a:t>
            </a:r>
            <a:r>
              <a:rPr lang="uk-UA" sz="1600" dirty="0"/>
              <a:t> регуляцію діяльності органів і систем організму. Функція клітин APUD-системи не залежить від дії гормонів гіпофіза, але регулюється нервовими імпульсами, які передаються по симпатичних і парасимпатичних волокнах автономної частини периферійної нервової системи.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110094"/>
            <a:ext cx="5328592" cy="206210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600" b="1" dirty="0" err="1">
                <a:solidFill>
                  <a:prstClr val="black"/>
                </a:solidFill>
              </a:rPr>
              <a:t>Дифузна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err="1">
                <a:solidFill>
                  <a:prstClr val="black"/>
                </a:solidFill>
              </a:rPr>
              <a:t>нейроендокринна</a:t>
            </a:r>
            <a:r>
              <a:rPr lang="ru-RU" sz="1600" b="1" dirty="0">
                <a:solidFill>
                  <a:prstClr val="black"/>
                </a:solidFill>
              </a:rPr>
              <a:t> система (АPUD-СИСТЕМА)</a:t>
            </a:r>
            <a:r>
              <a:rPr lang="uk-UA" sz="1600" b="1" dirty="0">
                <a:solidFill>
                  <a:prstClr val="black"/>
                </a:solidFill>
              </a:rPr>
              <a:t> та її функції</a:t>
            </a:r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uk-UA" sz="1600" dirty="0">
                <a:solidFill>
                  <a:prstClr val="black"/>
                </a:solidFill>
              </a:rPr>
              <a:t>В організмі людини наявні </a:t>
            </a:r>
            <a:r>
              <a:rPr lang="uk-UA" sz="1600" dirty="0" err="1" smtClean="0">
                <a:solidFill>
                  <a:prstClr val="black"/>
                </a:solidFill>
              </a:rPr>
              <a:t>ендокриноцити</a:t>
            </a:r>
            <a:r>
              <a:rPr lang="uk-UA" sz="1600" dirty="0">
                <a:solidFill>
                  <a:prstClr val="black"/>
                </a:solidFill>
              </a:rPr>
              <a:t>, що синтезують гормональні </a:t>
            </a:r>
            <a:r>
              <a:rPr lang="uk-UA" sz="1600" u="sng" dirty="0" err="1">
                <a:solidFill>
                  <a:prstClr val="black"/>
                </a:solidFill>
              </a:rPr>
              <a:t>нейроаміни</a:t>
            </a:r>
            <a:r>
              <a:rPr lang="uk-UA" sz="1600" u="sng" dirty="0">
                <a:solidFill>
                  <a:prstClr val="black"/>
                </a:solidFill>
              </a:rPr>
              <a:t> і </a:t>
            </a:r>
            <a:r>
              <a:rPr lang="uk-UA" sz="1600" u="sng" dirty="0" err="1">
                <a:solidFill>
                  <a:prstClr val="black"/>
                </a:solidFill>
              </a:rPr>
              <a:t>олігопептиди</a:t>
            </a:r>
            <a:r>
              <a:rPr lang="uk-UA" sz="1600" dirty="0">
                <a:solidFill>
                  <a:prstClr val="black"/>
                </a:solidFill>
              </a:rPr>
              <a:t>. Вони розсіяні в органах і системах організму у вигляді окремих </a:t>
            </a:r>
            <a:r>
              <a:rPr lang="uk-UA" sz="1600" dirty="0" err="1">
                <a:solidFill>
                  <a:prstClr val="black"/>
                </a:solidFill>
              </a:rPr>
              <a:t>ендокриноцитів</a:t>
            </a:r>
            <a:r>
              <a:rPr lang="uk-UA" sz="1600" dirty="0">
                <a:solidFill>
                  <a:prstClr val="black"/>
                </a:solidFill>
              </a:rPr>
              <a:t> (</a:t>
            </a:r>
            <a:r>
              <a:rPr lang="uk-UA" sz="1600" dirty="0" err="1">
                <a:solidFill>
                  <a:prstClr val="black"/>
                </a:solidFill>
              </a:rPr>
              <a:t>апудоцитів</a:t>
            </a:r>
            <a:r>
              <a:rPr lang="uk-UA" sz="1600" dirty="0">
                <a:solidFill>
                  <a:prstClr val="black"/>
                </a:solidFill>
              </a:rPr>
              <a:t>) чи клітинних скупчень. Всі ці клітини об’єднані в </a:t>
            </a:r>
            <a:r>
              <a:rPr lang="uk-UA" sz="1600" b="1" dirty="0">
                <a:solidFill>
                  <a:prstClr val="black"/>
                </a:solidFill>
              </a:rPr>
              <a:t>APUD-систему</a:t>
            </a:r>
            <a:r>
              <a:rPr lang="uk-UA" sz="1600" dirty="0">
                <a:solidFill>
                  <a:prstClr val="black"/>
                </a:solidFill>
              </a:rPr>
              <a:t> (</a:t>
            </a:r>
            <a:r>
              <a:rPr lang="uk-UA" sz="1600" dirty="0" err="1">
                <a:solidFill>
                  <a:prstClr val="black"/>
                </a:solidFill>
              </a:rPr>
              <a:t>Amine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>
                <a:solidFill>
                  <a:prstClr val="black"/>
                </a:solidFill>
              </a:rPr>
              <a:t>Precursors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>
                <a:solidFill>
                  <a:prstClr val="black"/>
                </a:solidFill>
              </a:rPr>
              <a:t>Uptake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>
                <a:solidFill>
                  <a:prstClr val="black"/>
                </a:solidFill>
              </a:rPr>
              <a:t>and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 smtClean="0">
                <a:solidFill>
                  <a:prstClr val="black"/>
                </a:solidFill>
              </a:rPr>
              <a:t>Decarboxylation</a:t>
            </a:r>
            <a:r>
              <a:rPr lang="uk-UA" sz="1600" dirty="0" smtClean="0">
                <a:solidFill>
                  <a:prstClr val="black"/>
                </a:solidFill>
              </a:rPr>
              <a:t>).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5" y="2279739"/>
            <a:ext cx="5760639" cy="181588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1600" u="sng" dirty="0">
                <a:solidFill>
                  <a:prstClr val="black"/>
                </a:solidFill>
              </a:rPr>
              <a:t>До APUD-системи належать: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>
                <a:solidFill>
                  <a:prstClr val="black"/>
                </a:solidFill>
              </a:rPr>
              <a:t>парафолікулярні</a:t>
            </a:r>
            <a:r>
              <a:rPr lang="uk-UA" sz="1600" dirty="0">
                <a:solidFill>
                  <a:prstClr val="black"/>
                </a:solidFill>
              </a:rPr>
              <a:t> клітини щитоподібної залози, клітини мозкової речовини надниркових залоз; </a:t>
            </a:r>
            <a:r>
              <a:rPr lang="uk-UA" sz="1600" dirty="0" err="1">
                <a:solidFill>
                  <a:prstClr val="black"/>
                </a:solidFill>
              </a:rPr>
              <a:t>нейросекреторні</a:t>
            </a:r>
            <a:r>
              <a:rPr lang="uk-UA" sz="1600" dirty="0">
                <a:solidFill>
                  <a:prstClr val="black"/>
                </a:solidFill>
              </a:rPr>
              <a:t> клітини гіпоталамуса; </a:t>
            </a:r>
            <a:r>
              <a:rPr lang="uk-UA" sz="1600" dirty="0" err="1">
                <a:solidFill>
                  <a:prstClr val="black"/>
                </a:solidFill>
              </a:rPr>
              <a:t>пінеалоцити</a:t>
            </a:r>
            <a:r>
              <a:rPr lang="uk-UA" sz="1600" dirty="0">
                <a:solidFill>
                  <a:prstClr val="black"/>
                </a:solidFill>
              </a:rPr>
              <a:t> шишкоподібної залози; головні </a:t>
            </a:r>
            <a:r>
              <a:rPr lang="uk-UA" sz="1600" dirty="0" err="1">
                <a:solidFill>
                  <a:prstClr val="black"/>
                </a:solidFill>
              </a:rPr>
              <a:t>паратироцити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>
                <a:solidFill>
                  <a:prstClr val="black"/>
                </a:solidFill>
              </a:rPr>
              <a:t>прищитоподібних</a:t>
            </a:r>
            <a:r>
              <a:rPr lang="uk-UA" sz="1600" dirty="0">
                <a:solidFill>
                  <a:prstClr val="black"/>
                </a:solidFill>
              </a:rPr>
              <a:t> залоз; </a:t>
            </a:r>
            <a:r>
              <a:rPr lang="uk-UA" sz="1600" dirty="0" err="1">
                <a:solidFill>
                  <a:prstClr val="black"/>
                </a:solidFill>
              </a:rPr>
              <a:t>ендокриноцити</a:t>
            </a:r>
            <a:r>
              <a:rPr lang="uk-UA" sz="1600" dirty="0">
                <a:solidFill>
                  <a:prstClr val="black"/>
                </a:solidFill>
              </a:rPr>
              <a:t> </a:t>
            </a:r>
            <a:r>
              <a:rPr lang="uk-UA" sz="1600" dirty="0" err="1">
                <a:solidFill>
                  <a:prstClr val="black"/>
                </a:solidFill>
              </a:rPr>
              <a:t>аденогіпофіза</a:t>
            </a:r>
            <a:r>
              <a:rPr lang="uk-UA" sz="1600" dirty="0">
                <a:solidFill>
                  <a:prstClr val="black"/>
                </a:solidFill>
              </a:rPr>
              <a:t>, плаценти, підшлункової залози і шлунково-кишкового </a:t>
            </a:r>
            <a:r>
              <a:rPr lang="uk-UA" sz="1600" dirty="0" smtClean="0">
                <a:solidFill>
                  <a:prstClr val="black"/>
                </a:solidFill>
              </a:rPr>
              <a:t>тракту,</a:t>
            </a:r>
            <a:r>
              <a:rPr lang="uk-UA" sz="1600" dirty="0"/>
              <a:t> </a:t>
            </a:r>
            <a:r>
              <a:rPr lang="uk-UA" sz="1600" dirty="0" err="1"/>
              <a:t>ендокриноцити</a:t>
            </a:r>
            <a:r>
              <a:rPr lang="uk-UA" sz="1600" dirty="0"/>
              <a:t> яєчок, фолікулярні клітини і </a:t>
            </a:r>
            <a:r>
              <a:rPr lang="uk-UA" sz="1600" dirty="0" err="1"/>
              <a:t>лютеоцити</a:t>
            </a:r>
            <a:r>
              <a:rPr lang="uk-UA" sz="1600" dirty="0"/>
              <a:t> яєчників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6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i="1" dirty="0"/>
              <a:t>Класифікація ендокринних органів в залежності від їх </a:t>
            </a:r>
            <a:r>
              <a:rPr lang="uk-UA" sz="3600" i="1" dirty="0" smtClean="0"/>
              <a:t>походження: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205928"/>
            <a:ext cx="4788024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u="sng" dirty="0"/>
              <a:t>Залози </a:t>
            </a:r>
            <a:r>
              <a:rPr lang="uk-UA" u="sng" dirty="0" err="1"/>
              <a:t>ентодермального</a:t>
            </a:r>
            <a:r>
              <a:rPr lang="uk-UA" u="sng" dirty="0"/>
              <a:t> походження</a:t>
            </a:r>
            <a:r>
              <a:rPr lang="uk-UA" dirty="0"/>
              <a:t>: </a:t>
            </a:r>
            <a:endParaRPr lang="ru-RU" dirty="0"/>
          </a:p>
          <a:p>
            <a:r>
              <a:rPr lang="ru-RU" dirty="0"/>
              <a:t>а) </a:t>
            </a:r>
            <a:r>
              <a:rPr lang="ru-RU" dirty="0" err="1"/>
              <a:t>бранхіогенна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uk-UA" dirty="0"/>
              <a:t>залоз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з </a:t>
            </a:r>
            <a:r>
              <a:rPr lang="ru-RU" dirty="0" err="1"/>
              <a:t>епітелію</a:t>
            </a:r>
            <a:r>
              <a:rPr lang="ru-RU" dirty="0"/>
              <a:t> </a:t>
            </a:r>
            <a:r>
              <a:rPr lang="ru-RU" dirty="0" err="1"/>
              <a:t>ротової</a:t>
            </a:r>
            <a:r>
              <a:rPr lang="ru-RU" dirty="0"/>
              <a:t> бухти </a:t>
            </a:r>
            <a:r>
              <a:rPr lang="uk-UA" dirty="0"/>
              <a:t>глоткової кишки </a:t>
            </a:r>
            <a:r>
              <a:rPr lang="ru-RU" dirty="0"/>
              <a:t>, </a:t>
            </a:r>
            <a:r>
              <a:rPr lang="ru-RU" dirty="0" err="1"/>
              <a:t>зябрових</a:t>
            </a:r>
            <a:r>
              <a:rPr lang="ru-RU" dirty="0"/>
              <a:t> </a:t>
            </a:r>
            <a:r>
              <a:rPr lang="ru-RU" dirty="0" err="1"/>
              <a:t>кишень</a:t>
            </a:r>
            <a:r>
              <a:rPr lang="ru-RU" dirty="0"/>
              <a:t>: </a:t>
            </a:r>
            <a:r>
              <a:rPr lang="ru-RU" dirty="0" err="1"/>
              <a:t>щитоподібна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; </a:t>
            </a:r>
            <a:r>
              <a:rPr lang="ru-RU" dirty="0" err="1"/>
              <a:t>прищитоподібні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загруднинна</a:t>
            </a:r>
            <a:r>
              <a:rPr lang="ru-RU" dirty="0"/>
              <a:t> </a:t>
            </a:r>
            <a:r>
              <a:rPr lang="ru-RU" dirty="0" err="1"/>
              <a:t>залоза</a:t>
            </a:r>
            <a:r>
              <a:rPr lang="ru-RU" dirty="0"/>
              <a:t>;</a:t>
            </a:r>
          </a:p>
          <a:p>
            <a:r>
              <a:rPr lang="ru-RU" dirty="0"/>
              <a:t>б) </a:t>
            </a:r>
            <a:r>
              <a:rPr lang="uk-UA" dirty="0"/>
              <a:t>залози, що розвиваються з епітелію кишкової трубки: ендокринна частина підшлункової залози (панкреатичні острівці).</a:t>
            </a:r>
            <a:endParaRPr lang="ru-RU" dirty="0"/>
          </a:p>
          <a:p>
            <a:r>
              <a:rPr lang="uk-UA" dirty="0"/>
              <a:t>2. </a:t>
            </a:r>
            <a:r>
              <a:rPr lang="uk-UA" u="sng" dirty="0"/>
              <a:t>Залози </a:t>
            </a:r>
            <a:r>
              <a:rPr lang="uk-UA" u="sng" dirty="0" err="1"/>
              <a:t>мезодермального</a:t>
            </a:r>
            <a:r>
              <a:rPr lang="uk-UA" u="sng" dirty="0"/>
              <a:t> походження, що </a:t>
            </a:r>
            <a:r>
              <a:rPr lang="uk-UA" u="sng" dirty="0" smtClean="0"/>
              <a:t>розвиваються</a:t>
            </a:r>
            <a:r>
              <a:rPr lang="uk-UA" dirty="0" smtClean="0"/>
              <a:t> </a:t>
            </a:r>
            <a:r>
              <a:rPr lang="ru-RU" dirty="0" smtClean="0"/>
              <a:t>з </a:t>
            </a:r>
            <a:r>
              <a:rPr lang="ru-RU" dirty="0" err="1"/>
              <a:t>епітелію</a:t>
            </a:r>
            <a:r>
              <a:rPr lang="ru-RU" dirty="0"/>
              <a:t> </a:t>
            </a:r>
            <a:r>
              <a:rPr lang="ru-RU" dirty="0" err="1"/>
              <a:t>вторинної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(</a:t>
            </a:r>
            <a:r>
              <a:rPr lang="uk-UA" dirty="0" err="1" smtClean="0"/>
              <a:t>спланхнотома</a:t>
            </a:r>
            <a:r>
              <a:rPr lang="uk-UA" dirty="0" smtClean="0"/>
              <a:t>): </a:t>
            </a:r>
            <a:r>
              <a:rPr lang="uk-UA" dirty="0"/>
              <a:t>кіркова речовина надниркових </a:t>
            </a:r>
            <a:r>
              <a:rPr lang="uk-UA" dirty="0" smtClean="0"/>
              <a:t>залоз, </a:t>
            </a:r>
            <a:r>
              <a:rPr lang="uk-UA" dirty="0" err="1" smtClean="0"/>
              <a:t>інтерреналові</a:t>
            </a:r>
            <a:r>
              <a:rPr lang="uk-UA" dirty="0" smtClean="0"/>
              <a:t> </a:t>
            </a:r>
            <a:r>
              <a:rPr lang="uk-UA" dirty="0"/>
              <a:t>тільця, </a:t>
            </a:r>
            <a:r>
              <a:rPr lang="ru-RU" dirty="0" err="1" smtClean="0"/>
              <a:t>ендокринна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яєчка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яєчника</a:t>
            </a:r>
            <a:r>
              <a:rPr lang="ru-RU" dirty="0" smtClean="0"/>
              <a:t>, </a:t>
            </a:r>
            <a:r>
              <a:rPr lang="ru-RU" dirty="0" err="1" smtClean="0"/>
              <a:t>ендокринна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передміхурової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6" descr="ÐÐ°ÑÑÐ¸Ð½ÐºÐ¸ Ð¿Ð¾ Ð·Ð°Ð¿ÑÐ¾ÑÑ ÑÐ½Ð´Ð¾ÐºÑÐ¸Ð½Ð½ÑÐµ Ð¶ÐµÐ»ÐµÐ·Ñ Ð¿Ð¾ Ð¿ÑÐ¾Ð¸ÑÑÐ¾Ð¶Ð´ÐµÐ½Ð¸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05928"/>
            <a:ext cx="4355976" cy="391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111292"/>
            <a:ext cx="9180512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3. </a:t>
            </a:r>
            <a:r>
              <a:rPr lang="uk-UA" u="sng" dirty="0">
                <a:solidFill>
                  <a:prstClr val="black"/>
                </a:solidFill>
              </a:rPr>
              <a:t>Залози </a:t>
            </a:r>
            <a:r>
              <a:rPr lang="uk-UA" u="sng" dirty="0" err="1">
                <a:solidFill>
                  <a:prstClr val="black"/>
                </a:solidFill>
              </a:rPr>
              <a:t>ектодермального</a:t>
            </a:r>
            <a:r>
              <a:rPr lang="uk-UA" u="sng" dirty="0">
                <a:solidFill>
                  <a:prstClr val="black"/>
                </a:solidFill>
              </a:rPr>
              <a:t> походження: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а) </a:t>
            </a:r>
            <a:r>
              <a:rPr lang="uk-UA" dirty="0">
                <a:solidFill>
                  <a:prstClr val="black"/>
                </a:solidFill>
              </a:rPr>
              <a:t>залози, що </a:t>
            </a:r>
            <a:r>
              <a:rPr lang="ru-RU" dirty="0" err="1">
                <a:solidFill>
                  <a:prstClr val="black"/>
                </a:solidFill>
              </a:rPr>
              <a:t>розвиваються</a:t>
            </a:r>
            <a:r>
              <a:rPr lang="ru-RU" dirty="0">
                <a:solidFill>
                  <a:prstClr val="black"/>
                </a:solidFill>
              </a:rPr>
              <a:t> з </a:t>
            </a:r>
            <a:r>
              <a:rPr lang="ru-RU" dirty="0" err="1">
                <a:solidFill>
                  <a:prstClr val="black"/>
                </a:solidFill>
              </a:rPr>
              <a:t>епітелію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ротової</a:t>
            </a:r>
            <a:r>
              <a:rPr lang="ru-RU" dirty="0">
                <a:solidFill>
                  <a:prstClr val="black"/>
                </a:solidFill>
              </a:rPr>
              <a:t> бухти та </a:t>
            </a:r>
            <a:r>
              <a:rPr lang="ru-RU" dirty="0" err="1">
                <a:solidFill>
                  <a:prstClr val="black"/>
                </a:solidFill>
              </a:rPr>
              <a:t>проміжного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мозку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uk-UA" dirty="0">
                <a:solidFill>
                  <a:prstClr val="black"/>
                </a:solidFill>
              </a:rPr>
              <a:t>(</a:t>
            </a:r>
            <a:r>
              <a:rPr lang="uk-UA" dirty="0" err="1">
                <a:solidFill>
                  <a:prstClr val="black"/>
                </a:solidFill>
              </a:rPr>
              <a:t>неврогенна</a:t>
            </a:r>
            <a:r>
              <a:rPr lang="uk-UA" dirty="0">
                <a:solidFill>
                  <a:prstClr val="black"/>
                </a:solidFill>
              </a:rPr>
              <a:t> група): гіпофіз і шишковидне тіло (епіфіз);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б)</a:t>
            </a:r>
            <a:r>
              <a:rPr lang="uk-UA" dirty="0">
                <a:solidFill>
                  <a:prstClr val="black"/>
                </a:solidFill>
              </a:rPr>
              <a:t> залози, що розвиваються з епітелію кишені </a:t>
            </a:r>
            <a:r>
              <a:rPr lang="uk-UA" dirty="0" err="1">
                <a:solidFill>
                  <a:prstClr val="black"/>
                </a:solidFill>
              </a:rPr>
              <a:t>Ратке</a:t>
            </a:r>
            <a:r>
              <a:rPr lang="uk-UA" dirty="0">
                <a:solidFill>
                  <a:prstClr val="black"/>
                </a:solidFill>
              </a:rPr>
              <a:t>: передня частка гіпофізу (</a:t>
            </a:r>
            <a:r>
              <a:rPr lang="uk-UA" dirty="0" err="1">
                <a:solidFill>
                  <a:prstClr val="black"/>
                </a:solidFill>
              </a:rPr>
              <a:t>аденогіпофіз</a:t>
            </a:r>
            <a:r>
              <a:rPr lang="uk-UA" dirty="0">
                <a:solidFill>
                  <a:prstClr val="black"/>
                </a:solidFill>
              </a:rPr>
              <a:t>);</a:t>
            </a:r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uk-UA" dirty="0">
                <a:solidFill>
                  <a:prstClr val="black"/>
                </a:solidFill>
              </a:rPr>
              <a:t>в</a:t>
            </a:r>
            <a:r>
              <a:rPr lang="en-US" dirty="0">
                <a:solidFill>
                  <a:prstClr val="black"/>
                </a:solidFill>
              </a:rPr>
              <a:t>) </a:t>
            </a:r>
            <a:r>
              <a:rPr lang="uk-UA" dirty="0">
                <a:solidFill>
                  <a:prstClr val="black"/>
                </a:solidFill>
              </a:rPr>
              <a:t>залози, що є похідні переднього відділу нервової трубки: </a:t>
            </a:r>
            <a:r>
              <a:rPr lang="ru-RU" dirty="0" err="1">
                <a:solidFill>
                  <a:prstClr val="black"/>
                </a:solidFill>
              </a:rPr>
              <a:t>мозкова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речовина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надниркових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залоз</a:t>
            </a:r>
            <a:r>
              <a:rPr lang="ru-RU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57617"/>
            <a:ext cx="60300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/>
              <a:t>Ендокринні </a:t>
            </a:r>
            <a:r>
              <a:rPr lang="uk-UA" b="1" i="1" dirty="0"/>
              <a:t>залози поділяють на залежні та незалежні від передньої долі </a:t>
            </a:r>
            <a:r>
              <a:rPr lang="uk-UA" b="1" i="1" dirty="0" smtClean="0"/>
              <a:t>гіпофіза</a:t>
            </a:r>
            <a:r>
              <a:rPr lang="uk-UA" b="1" dirty="0" smtClean="0"/>
              <a:t> </a:t>
            </a:r>
            <a:endParaRPr lang="ru-RU" b="1" dirty="0"/>
          </a:p>
          <a:p>
            <a:r>
              <a:rPr lang="uk-UA" dirty="0"/>
              <a:t>До перших відносяться: </a:t>
            </a:r>
            <a:r>
              <a:rPr lang="uk-UA" dirty="0" smtClean="0"/>
              <a:t>щитоподібна </a:t>
            </a:r>
            <a:r>
              <a:rPr lang="uk-UA" dirty="0"/>
              <a:t>залоза, </a:t>
            </a:r>
            <a:r>
              <a:rPr lang="uk-UA" dirty="0" err="1"/>
              <a:t>наднирник</a:t>
            </a:r>
            <a:r>
              <a:rPr lang="uk-UA" dirty="0"/>
              <a:t> (коркова речовина), статеві залози. Центральне положення в цій групі належить </a:t>
            </a:r>
            <a:r>
              <a:rPr lang="uk-UA" dirty="0" err="1"/>
              <a:t>аденогіпофізу</a:t>
            </a:r>
            <a:r>
              <a:rPr lang="uk-UA" dirty="0"/>
              <a:t>, клітини якого продукують </a:t>
            </a:r>
            <a:r>
              <a:rPr lang="uk-UA" u="sng" dirty="0" err="1"/>
              <a:t>тропні</a:t>
            </a:r>
            <a:r>
              <a:rPr lang="uk-UA" u="sng" dirty="0"/>
              <a:t> гормони</a:t>
            </a:r>
            <a:r>
              <a:rPr lang="uk-UA" dirty="0"/>
              <a:t>, що регулюють діяльність цих </a:t>
            </a:r>
            <a:r>
              <a:rPr lang="uk-UA" dirty="0" smtClean="0"/>
              <a:t>залоз за </a:t>
            </a:r>
            <a:r>
              <a:rPr lang="uk-UA" dirty="0"/>
              <a:t>принципом зворотного зв'язку. При зниженні концентрації певного гормону в крові відповідні клітини передньої долі гіпофіза виділяють </a:t>
            </a:r>
            <a:r>
              <a:rPr lang="uk-UA" dirty="0" err="1"/>
              <a:t>тропний</a:t>
            </a:r>
            <a:r>
              <a:rPr lang="uk-UA" dirty="0"/>
              <a:t> гормон, який стимулює утворення гормону цієї залозою. Навпаки, підвищення вмісту гормону в крові стає сигналом для клітин гіпофіза, які відповідають уповільненням секреції і звільнення </a:t>
            </a:r>
            <a:r>
              <a:rPr lang="uk-UA" dirty="0" err="1"/>
              <a:t>тропного</a:t>
            </a:r>
            <a:r>
              <a:rPr lang="uk-UA" dirty="0"/>
              <a:t> гормону, що призводить до пригнічення секреції гормону.</a:t>
            </a:r>
            <a:endParaRPr lang="ru-RU" dirty="0"/>
          </a:p>
          <a:p>
            <a:endParaRPr lang="uk-UA" dirty="0" smtClean="0"/>
          </a:p>
          <a:p>
            <a:r>
              <a:rPr lang="uk-UA" dirty="0" smtClean="0"/>
              <a:t>В </a:t>
            </a:r>
            <a:r>
              <a:rPr lang="uk-UA" dirty="0"/>
              <a:t>групу ендокринних залоз, діяльність яких не залежить від гормонів </a:t>
            </a:r>
            <a:r>
              <a:rPr lang="uk-UA" dirty="0" err="1"/>
              <a:t>аденогіпофіза</a:t>
            </a:r>
            <a:r>
              <a:rPr lang="uk-UA" dirty="0"/>
              <a:t>, входять: </a:t>
            </a:r>
            <a:r>
              <a:rPr lang="uk-UA" dirty="0" err="1" smtClean="0"/>
              <a:t>паращитоподібні</a:t>
            </a:r>
            <a:r>
              <a:rPr lang="uk-UA" dirty="0" smtClean="0"/>
              <a:t> </a:t>
            </a:r>
            <a:r>
              <a:rPr lang="uk-UA" dirty="0"/>
              <a:t>залози; панкреатичні острівці, мозкова речовина </a:t>
            </a:r>
            <a:r>
              <a:rPr lang="uk-UA" dirty="0" err="1"/>
              <a:t>наднирників</a:t>
            </a:r>
            <a:r>
              <a:rPr lang="uk-UA" dirty="0"/>
              <a:t>, епіфіз, </a:t>
            </a:r>
            <a:r>
              <a:rPr lang="uk-UA" dirty="0" err="1"/>
              <a:t>параганглії</a:t>
            </a:r>
            <a:r>
              <a:rPr lang="uk-UA" dirty="0"/>
              <a:t>. Ці залози умовно називають саморегулюючими. Так, гормон панкреатичних острівців інсулін знижує рівень цукру в крові, а підвищений вміст в крові останнього стимулює секрецію інсуліну.</a:t>
            </a:r>
            <a:endParaRPr lang="ru-RU" dirty="0"/>
          </a:p>
        </p:txBody>
      </p:sp>
      <p:pic>
        <p:nvPicPr>
          <p:cNvPr id="4" name="Picture 4" descr="ÐÐ°ÑÑÐ¸Ð½ÐºÐ¸ Ð¿Ð¾ Ð·Ð°Ð¿ÑÐ¾ÑÑ ÑÐ½Ð´Ð¾ÐºÑÐ¸Ð½Ð½Ð°Ñ ÑÐ¸ÑÑÐµÐ¼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47" y="1484784"/>
            <a:ext cx="2562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58" y="3134219"/>
            <a:ext cx="4267410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Гіпоталамус</a:t>
            </a:r>
            <a:r>
              <a:rPr lang="ru-RU" b="1" dirty="0"/>
              <a:t> </a:t>
            </a:r>
            <a:r>
              <a:rPr lang="ru-RU" b="1" dirty="0" smtClean="0"/>
              <a:t> - </a:t>
            </a:r>
            <a:r>
              <a:rPr lang="ru-RU" dirty="0" err="1" smtClean="0"/>
              <a:t>центральний</a:t>
            </a:r>
            <a:r>
              <a:rPr lang="ru-RU" dirty="0" smtClean="0"/>
              <a:t> </a:t>
            </a:r>
            <a:r>
              <a:rPr lang="ru-RU" dirty="0" err="1" smtClean="0"/>
              <a:t>нейросекреторний</a:t>
            </a:r>
            <a:r>
              <a:rPr lang="ru-RU" dirty="0" smtClean="0"/>
              <a:t> орган,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нервову</a:t>
            </a:r>
            <a:r>
              <a:rPr lang="ru-RU" dirty="0"/>
              <a:t> і </a:t>
            </a:r>
            <a:r>
              <a:rPr lang="ru-RU" dirty="0" err="1"/>
              <a:t>гуморальну</a:t>
            </a:r>
            <a:r>
              <a:rPr lang="ru-RU" dirty="0"/>
              <a:t> </a:t>
            </a:r>
            <a:r>
              <a:rPr lang="ru-RU" dirty="0" err="1" smtClean="0"/>
              <a:t>регуляцію</a:t>
            </a:r>
            <a:r>
              <a:rPr lang="en-US" dirty="0" smtClean="0"/>
              <a:t>. </a:t>
            </a:r>
            <a:r>
              <a:rPr lang="ru-RU" dirty="0" err="1" smtClean="0"/>
              <a:t>Гіпоталамус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dirty="0" err="1"/>
              <a:t>Гіпоталамус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скупчень</a:t>
            </a:r>
            <a:r>
              <a:rPr lang="ru-RU" dirty="0"/>
              <a:t> </a:t>
            </a:r>
            <a:r>
              <a:rPr lang="ru-RU" dirty="0" err="1"/>
              <a:t>нервових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30 пар ядер,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en-US" dirty="0"/>
              <a:t>III </a:t>
            </a:r>
            <a:r>
              <a:rPr lang="ru-RU" dirty="0" err="1" smtClean="0"/>
              <a:t>шлуночка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. </a:t>
            </a:r>
          </a:p>
          <a:p>
            <a:r>
              <a:rPr lang="ru-RU" u="sng" dirty="0" err="1" smtClean="0"/>
              <a:t>Основні</a:t>
            </a:r>
            <a:r>
              <a:rPr lang="ru-RU" u="sng" dirty="0" smtClean="0"/>
              <a:t> </a:t>
            </a:r>
            <a:r>
              <a:rPr lang="ru-RU" u="sng" dirty="0"/>
              <a:t>пари ядер: </a:t>
            </a:r>
            <a:r>
              <a:rPr lang="ru-RU" dirty="0" err="1" smtClean="0"/>
              <a:t>надзорове</a:t>
            </a:r>
            <a:r>
              <a:rPr lang="ru-RU" dirty="0" smtClean="0"/>
              <a:t>, </a:t>
            </a:r>
            <a:r>
              <a:rPr lang="ru-RU" dirty="0" err="1" smtClean="0"/>
              <a:t>пришлуночкове</a:t>
            </a:r>
            <a:r>
              <a:rPr lang="ru-RU" dirty="0" smtClean="0"/>
              <a:t>, </a:t>
            </a:r>
            <a:r>
              <a:rPr lang="ru-RU" dirty="0" err="1" smtClean="0"/>
              <a:t>вентромедіальне</a:t>
            </a:r>
            <a:r>
              <a:rPr lang="ru-RU" dirty="0" smtClean="0"/>
              <a:t>, </a:t>
            </a:r>
            <a:r>
              <a:rPr lang="ru-RU" dirty="0" err="1" smtClean="0"/>
              <a:t>дорсомедіальне</a:t>
            </a:r>
            <a:r>
              <a:rPr lang="ru-RU" dirty="0" smtClean="0"/>
              <a:t>, </a:t>
            </a:r>
            <a:r>
              <a:rPr lang="ru-RU" dirty="0" err="1" smtClean="0"/>
              <a:t>дорзальне</a:t>
            </a:r>
            <a:r>
              <a:rPr lang="ru-RU" dirty="0" smtClean="0"/>
              <a:t> </a:t>
            </a:r>
            <a:r>
              <a:rPr lang="ru-RU" dirty="0" err="1"/>
              <a:t>підталамічне</a:t>
            </a:r>
            <a:r>
              <a:rPr lang="ru-RU" dirty="0"/>
              <a:t> </a:t>
            </a:r>
            <a:r>
              <a:rPr lang="ru-RU" dirty="0" smtClean="0"/>
              <a:t>ядро</a:t>
            </a:r>
            <a:r>
              <a:rPr lang="en-US" dirty="0" smtClean="0"/>
              <a:t>; </a:t>
            </a:r>
            <a:r>
              <a:rPr lang="ru-RU" dirty="0" err="1"/>
              <a:t>лійкове</a:t>
            </a:r>
            <a:r>
              <a:rPr lang="ru-RU" dirty="0"/>
              <a:t> ядро </a:t>
            </a:r>
            <a:r>
              <a:rPr lang="en-US" dirty="0" smtClean="0"/>
              <a:t>; </a:t>
            </a:r>
            <a:r>
              <a:rPr lang="ru-RU" dirty="0" err="1"/>
              <a:t>сірогорбове</a:t>
            </a:r>
            <a:r>
              <a:rPr lang="ru-RU" dirty="0"/>
              <a:t> </a:t>
            </a:r>
            <a:r>
              <a:rPr lang="ru-RU" dirty="0" smtClean="0"/>
              <a:t>ядро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12820"/>
            <a:ext cx="8229600" cy="67987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Гіпоталамус</a:t>
            </a:r>
            <a:r>
              <a:rPr lang="ru-RU" b="1" dirty="0"/>
              <a:t> (</a:t>
            </a:r>
            <a:r>
              <a:rPr lang="en-US" b="1" i="1" dirty="0"/>
              <a:t>hypothalamus</a:t>
            </a:r>
            <a:r>
              <a:rPr lang="en-US" b="1" dirty="0"/>
              <a:t>)</a:t>
            </a:r>
            <a:endParaRPr lang="ru-RU" dirty="0"/>
          </a:p>
        </p:txBody>
      </p:sp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836712"/>
            <a:ext cx="48621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3"/>
          <a:stretch/>
        </p:blipFill>
        <p:spPr bwMode="auto">
          <a:xfrm>
            <a:off x="107504" y="692696"/>
            <a:ext cx="3762375" cy="236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884" y="0"/>
            <a:ext cx="8229600" cy="1143000"/>
          </a:xfrm>
        </p:spPr>
        <p:txBody>
          <a:bodyPr/>
          <a:lstStyle/>
          <a:p>
            <a:r>
              <a:rPr lang="uk-UA" b="1" i="1" dirty="0"/>
              <a:t>Гіпофіз (</a:t>
            </a:r>
            <a:r>
              <a:rPr lang="uk-UA" b="1" i="1" dirty="0" err="1"/>
              <a:t>hypophysis</a:t>
            </a:r>
            <a:r>
              <a:rPr lang="uk-UA" b="1" i="1" dirty="0"/>
              <a:t>)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1276794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Гіпофіз </a:t>
            </a:r>
            <a:r>
              <a:rPr lang="uk-UA" dirty="0" smtClean="0"/>
              <a:t>є </a:t>
            </a:r>
            <a:r>
              <a:rPr lang="uk-UA" dirty="0"/>
              <a:t>найважливішою залозою внутрішньої секреції, яка регулює діяльність ряду ендокринних залоз (щитовидної, статевих, кори надниркових залоз). </a:t>
            </a:r>
            <a:endParaRPr lang="uk-UA" dirty="0" smtClean="0"/>
          </a:p>
          <a:p>
            <a:r>
              <a:rPr lang="uk-UA" dirty="0" smtClean="0"/>
              <a:t>Гіпофіз </a:t>
            </a:r>
            <a:r>
              <a:rPr lang="uk-UA" dirty="0"/>
              <a:t>розташований в </a:t>
            </a:r>
            <a:r>
              <a:rPr lang="uk-UA" dirty="0" err="1"/>
              <a:t>гіпофізарній</a:t>
            </a:r>
            <a:r>
              <a:rPr lang="uk-UA" dirty="0"/>
              <a:t> ямці турецького сідла клиноподібної кістки. Відросток твердої мозкової оболонки - діафрагма сідла відокремлює гіпофіз від порожнини черепа. Через отвір </a:t>
            </a:r>
            <a:r>
              <a:rPr lang="uk-UA" dirty="0" smtClean="0"/>
              <a:t>діафрагми </a:t>
            </a:r>
            <a:r>
              <a:rPr lang="uk-UA" dirty="0"/>
              <a:t>гіпофіз з'єднаний з лійкою гіпоталамуса проміжного мозку. </a:t>
            </a:r>
            <a:endParaRPr lang="uk-UA" dirty="0" smtClean="0"/>
          </a:p>
        </p:txBody>
      </p:sp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7"/>
            <a:ext cx="457199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³Ð¸Ð¿Ð¾ÑÐ¸Ð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7"/>
            <a:ext cx="455296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4434948"/>
            <a:ext cx="3984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Розміри гіпофіза: поперечний розмір гіпофіза 10-17 мм, </a:t>
            </a:r>
            <a:r>
              <a:rPr lang="uk-UA" dirty="0" err="1">
                <a:solidFill>
                  <a:prstClr val="black"/>
                </a:solidFill>
              </a:rPr>
              <a:t>передньозадній</a:t>
            </a:r>
            <a:r>
              <a:rPr lang="uk-UA" dirty="0">
                <a:solidFill>
                  <a:prstClr val="black"/>
                </a:solidFill>
              </a:rPr>
              <a:t> 5-15 мм, вертикальний 5-10 мм; маса гіпофіза у чоловіків близько 0,5-0,6 г, у жінок - 0,6-0,7 г. Гіпофіз зовні покритий сполучнотканинною капсулою.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7" y="1276794"/>
            <a:ext cx="8995908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9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74"/>
            <a:ext cx="8229600" cy="904446"/>
          </a:xfrm>
        </p:spPr>
        <p:txBody>
          <a:bodyPr/>
          <a:lstStyle/>
          <a:p>
            <a:r>
              <a:rPr lang="uk-UA" b="1" dirty="0" smtClean="0"/>
              <a:t>Частки гіпофіза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6494" y="836712"/>
            <a:ext cx="3336014" cy="369331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/>
              <a:t>Передня частка, </a:t>
            </a:r>
            <a:r>
              <a:rPr lang="uk-UA" dirty="0"/>
              <a:t>або </a:t>
            </a:r>
            <a:r>
              <a:rPr lang="uk-UA" i="1" dirty="0" err="1"/>
              <a:t>аденогіпофіз</a:t>
            </a:r>
            <a:r>
              <a:rPr lang="uk-UA" dirty="0"/>
              <a:t> </a:t>
            </a:r>
            <a:r>
              <a:rPr lang="uk-UA" b="1" dirty="0"/>
              <a:t>(</a:t>
            </a:r>
            <a:r>
              <a:rPr lang="uk-UA" b="1" dirty="0" err="1"/>
              <a:t>adenohypophysis</a:t>
            </a:r>
            <a:r>
              <a:rPr lang="uk-UA" b="1" dirty="0"/>
              <a:t>)</a:t>
            </a:r>
            <a:r>
              <a:rPr lang="uk-UA" dirty="0"/>
              <a:t>,</a:t>
            </a:r>
            <a:r>
              <a:rPr lang="uk-UA" b="1" dirty="0"/>
              <a:t> </a:t>
            </a:r>
            <a:r>
              <a:rPr lang="uk-UA" dirty="0"/>
              <a:t>більша, становить 70-80% від усієї маси гіпофіза. В передній долі виділяють </a:t>
            </a:r>
            <a:r>
              <a:rPr lang="uk-UA" u="sng" dirty="0"/>
              <a:t>дистальну частину</a:t>
            </a:r>
            <a:r>
              <a:rPr lang="uk-UA" dirty="0"/>
              <a:t>, яка займає передню частину </a:t>
            </a:r>
            <a:r>
              <a:rPr lang="uk-UA" dirty="0" err="1"/>
              <a:t>гіпофізарної</a:t>
            </a:r>
            <a:r>
              <a:rPr lang="uk-UA" dirty="0"/>
              <a:t> ямки, </a:t>
            </a:r>
            <a:r>
              <a:rPr lang="uk-UA" u="sng" dirty="0"/>
              <a:t>проміжну частину</a:t>
            </a:r>
            <a:r>
              <a:rPr lang="uk-UA" dirty="0"/>
              <a:t>, розташовану на межі з задньою часткою, і </a:t>
            </a:r>
            <a:r>
              <a:rPr lang="uk-UA" u="sng" dirty="0" err="1"/>
              <a:t>бугорну</a:t>
            </a:r>
            <a:r>
              <a:rPr lang="uk-UA" u="sng" dirty="0"/>
              <a:t> частину</a:t>
            </a:r>
            <a:r>
              <a:rPr lang="uk-UA" dirty="0"/>
              <a:t>, що йде вгору і з'єднується з лійкою гіпоталамуса. </a:t>
            </a:r>
            <a:endParaRPr lang="ru-RU" dirty="0"/>
          </a:p>
        </p:txBody>
      </p:sp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508" y="1124744"/>
            <a:ext cx="566158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7515" y="4518477"/>
            <a:ext cx="3324309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uk-UA" i="1" dirty="0" smtClean="0"/>
              <a:t>Задня </a:t>
            </a:r>
            <a:r>
              <a:rPr lang="uk-UA" i="1" dirty="0"/>
              <a:t>частка, </a:t>
            </a:r>
            <a:r>
              <a:rPr lang="uk-UA" dirty="0"/>
              <a:t>або</a:t>
            </a:r>
            <a:r>
              <a:rPr lang="uk-UA" i="1" dirty="0"/>
              <a:t> </a:t>
            </a:r>
            <a:r>
              <a:rPr lang="uk-UA" i="1" dirty="0" err="1"/>
              <a:t>нейрогіпофіз</a:t>
            </a:r>
            <a:r>
              <a:rPr lang="uk-UA" dirty="0"/>
              <a:t> </a:t>
            </a:r>
            <a:r>
              <a:rPr lang="uk-UA" b="1" dirty="0"/>
              <a:t>(</a:t>
            </a:r>
            <a:r>
              <a:rPr lang="uk-UA" b="1" dirty="0" err="1"/>
              <a:t>neurohypophysis</a:t>
            </a:r>
            <a:r>
              <a:rPr lang="uk-UA" b="1" dirty="0"/>
              <a:t>)</a:t>
            </a:r>
            <a:r>
              <a:rPr lang="uk-UA" dirty="0"/>
              <a:t>, підрозділяється на </a:t>
            </a:r>
            <a:r>
              <a:rPr lang="uk-UA" u="sng" dirty="0"/>
              <a:t>нервову </a:t>
            </a:r>
            <a:r>
              <a:rPr lang="uk-UA" u="sng" dirty="0" smtClean="0"/>
              <a:t>частину</a:t>
            </a:r>
            <a:r>
              <a:rPr lang="uk-UA" dirty="0" smtClean="0"/>
              <a:t>, </a:t>
            </a:r>
            <a:r>
              <a:rPr lang="uk-UA" dirty="0"/>
              <a:t>яка знаходиться в задній частині </a:t>
            </a:r>
            <a:r>
              <a:rPr lang="uk-UA" dirty="0" err="1"/>
              <a:t>гіпофізарної</a:t>
            </a:r>
            <a:r>
              <a:rPr lang="uk-UA" dirty="0"/>
              <a:t> ямки, і </a:t>
            </a:r>
            <a:r>
              <a:rPr lang="uk-UA" u="sng" dirty="0"/>
              <a:t>воронку</a:t>
            </a:r>
            <a:r>
              <a:rPr lang="uk-UA" dirty="0"/>
              <a:t>, що розташовується позаду </a:t>
            </a:r>
            <a:r>
              <a:rPr lang="uk-UA" dirty="0" err="1"/>
              <a:t>бугорної</a:t>
            </a:r>
            <a:r>
              <a:rPr lang="uk-UA" dirty="0"/>
              <a:t> частини </a:t>
            </a:r>
            <a:r>
              <a:rPr lang="uk-UA" dirty="0" err="1"/>
              <a:t>аденогіпофіза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62420"/>
            <a:ext cx="4132036" cy="396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162" y="2204864"/>
            <a:ext cx="482213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Серед </a:t>
            </a:r>
            <a:r>
              <a:rPr lang="uk-UA" dirty="0" err="1"/>
              <a:t>ендокриноцитів</a:t>
            </a:r>
            <a:r>
              <a:rPr lang="uk-UA" dirty="0"/>
              <a:t> передньої долі є </a:t>
            </a:r>
            <a:r>
              <a:rPr lang="uk-UA" dirty="0" err="1" smtClean="0"/>
              <a:t>аденоцити</a:t>
            </a:r>
            <a:r>
              <a:rPr lang="uk-UA" dirty="0"/>
              <a:t>, </a:t>
            </a:r>
            <a:r>
              <a:rPr lang="uk-UA" dirty="0" smtClean="0"/>
              <a:t>що виробляють </a:t>
            </a:r>
            <a:r>
              <a:rPr lang="uk-UA" dirty="0"/>
              <a:t>два гормони - </a:t>
            </a:r>
            <a:r>
              <a:rPr lang="uk-UA" u="sng" dirty="0"/>
              <a:t>пролактин і </a:t>
            </a:r>
            <a:r>
              <a:rPr lang="uk-UA" u="sng" dirty="0" err="1" smtClean="0"/>
              <a:t>соматотропін</a:t>
            </a:r>
            <a:r>
              <a:rPr lang="uk-UA" dirty="0"/>
              <a:t>;</a:t>
            </a:r>
            <a:r>
              <a:rPr lang="uk-UA" dirty="0" smtClean="0"/>
              <a:t> </a:t>
            </a:r>
            <a:r>
              <a:rPr lang="uk-UA" dirty="0" err="1" smtClean="0"/>
              <a:t>базофільні</a:t>
            </a:r>
            <a:r>
              <a:rPr lang="uk-UA" dirty="0" smtClean="0"/>
              <a:t> </a:t>
            </a:r>
            <a:r>
              <a:rPr lang="uk-UA" dirty="0" err="1" smtClean="0"/>
              <a:t>ендокриноцити</a:t>
            </a:r>
            <a:r>
              <a:rPr lang="uk-UA" dirty="0"/>
              <a:t> </a:t>
            </a:r>
            <a:r>
              <a:rPr lang="uk-UA" dirty="0" err="1" smtClean="0"/>
              <a:t>секретують</a:t>
            </a:r>
            <a:r>
              <a:rPr lang="uk-UA" u="sng" dirty="0" smtClean="0"/>
              <a:t> </a:t>
            </a:r>
            <a:r>
              <a:rPr lang="uk-UA" u="sng" dirty="0" err="1"/>
              <a:t>фолікулотропін</a:t>
            </a:r>
            <a:r>
              <a:rPr lang="uk-UA" u="sng" dirty="0"/>
              <a:t> і </a:t>
            </a:r>
            <a:r>
              <a:rPr lang="uk-UA" u="sng" dirty="0" err="1"/>
              <a:t>лютеоропін</a:t>
            </a:r>
            <a:r>
              <a:rPr lang="uk-UA" u="sng" dirty="0"/>
              <a:t> (ФСГ і ЛГ</a:t>
            </a:r>
            <a:r>
              <a:rPr lang="uk-UA" u="sng" dirty="0" smtClean="0"/>
              <a:t>)</a:t>
            </a:r>
            <a:r>
              <a:rPr lang="uk-UA" dirty="0" smtClean="0"/>
              <a:t>; </a:t>
            </a:r>
            <a:r>
              <a:rPr lang="uk-UA" dirty="0" err="1" smtClean="0"/>
              <a:t>тіреотропні</a:t>
            </a:r>
            <a:r>
              <a:rPr lang="uk-UA" dirty="0" smtClean="0"/>
              <a:t> </a:t>
            </a:r>
            <a:r>
              <a:rPr lang="uk-UA" dirty="0" err="1"/>
              <a:t>ендокриноцити</a:t>
            </a:r>
            <a:r>
              <a:rPr lang="uk-UA" dirty="0"/>
              <a:t> </a:t>
            </a:r>
            <a:r>
              <a:rPr lang="uk-UA" dirty="0" err="1"/>
              <a:t>секретують</a:t>
            </a:r>
            <a:r>
              <a:rPr lang="uk-UA" dirty="0"/>
              <a:t> </a:t>
            </a:r>
            <a:r>
              <a:rPr lang="uk-UA" dirty="0" err="1"/>
              <a:t>тіреотропний</a:t>
            </a:r>
            <a:r>
              <a:rPr lang="uk-UA" dirty="0"/>
              <a:t> гормон (ТТГ</a:t>
            </a:r>
            <a:r>
              <a:rPr lang="uk-UA" dirty="0" smtClean="0"/>
              <a:t>); </a:t>
            </a:r>
            <a:r>
              <a:rPr lang="uk-UA" dirty="0" err="1" smtClean="0"/>
              <a:t>кортикотропні</a:t>
            </a:r>
            <a:r>
              <a:rPr lang="uk-UA" dirty="0" smtClean="0"/>
              <a:t> </a:t>
            </a:r>
            <a:r>
              <a:rPr lang="uk-UA" dirty="0" err="1"/>
              <a:t>ендокриноцити</a:t>
            </a:r>
            <a:r>
              <a:rPr lang="uk-UA" dirty="0"/>
              <a:t> </a:t>
            </a:r>
            <a:r>
              <a:rPr lang="uk-UA" dirty="0" smtClean="0"/>
              <a:t>продукують </a:t>
            </a:r>
            <a:r>
              <a:rPr lang="uk-UA" dirty="0" err="1"/>
              <a:t>аденокортикотропний</a:t>
            </a:r>
            <a:r>
              <a:rPr lang="uk-UA" dirty="0"/>
              <a:t> гормон (АКТГ).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162" y="4799643"/>
            <a:ext cx="482213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Паренхіма передньої долі гіпофіза представлена кількома типами </a:t>
            </a:r>
            <a:r>
              <a:rPr lang="uk-UA" dirty="0" smtClean="0"/>
              <a:t>залозистих </a:t>
            </a:r>
            <a:r>
              <a:rPr lang="uk-UA" dirty="0"/>
              <a:t>клітин - </a:t>
            </a:r>
            <a:r>
              <a:rPr lang="uk-UA" i="1" dirty="0" err="1"/>
              <a:t>ендокриноцитів</a:t>
            </a:r>
            <a:r>
              <a:rPr lang="uk-UA" dirty="0"/>
              <a:t>, між тяжами яких розташовуються широкі синусоїдальні кровоносні капіляри, що зливаючись, утворюють виносні вени, по яких кров </a:t>
            </a:r>
            <a:r>
              <a:rPr lang="uk-UA" dirty="0" smtClean="0"/>
              <a:t>з </a:t>
            </a:r>
            <a:r>
              <a:rPr lang="uk-UA" dirty="0"/>
              <a:t>гормонами </a:t>
            </a:r>
            <a:r>
              <a:rPr lang="uk-UA" dirty="0" smtClean="0"/>
              <a:t>виноситься </a:t>
            </a:r>
            <a:r>
              <a:rPr lang="uk-UA" dirty="0"/>
              <a:t>з </a:t>
            </a:r>
            <a:r>
              <a:rPr lang="uk-UA" dirty="0" err="1" smtClean="0"/>
              <a:t>адено</a:t>
            </a:r>
            <a:r>
              <a:rPr lang="uk-UA" dirty="0" err="1" smtClean="0"/>
              <a:t>гіпофіза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1162" y="162420"/>
            <a:ext cx="4822138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Тонка </a:t>
            </a:r>
            <a:r>
              <a:rPr lang="uk-UA" i="1" dirty="0"/>
              <a:t>проміжна частка </a:t>
            </a:r>
            <a:r>
              <a:rPr lang="uk-UA" i="1" dirty="0" err="1" smtClean="0"/>
              <a:t>адено</a:t>
            </a:r>
            <a:r>
              <a:rPr lang="uk-UA" i="1" dirty="0" smtClean="0"/>
              <a:t> гіпофіза</a:t>
            </a:r>
            <a:r>
              <a:rPr lang="uk-UA" dirty="0" smtClean="0"/>
              <a:t> </a:t>
            </a:r>
            <a:r>
              <a:rPr lang="uk-UA" dirty="0"/>
              <a:t>утворена смужкою </a:t>
            </a:r>
            <a:r>
              <a:rPr lang="uk-UA" dirty="0" err="1"/>
              <a:t>аденоцитів</a:t>
            </a:r>
            <a:r>
              <a:rPr lang="uk-UA" dirty="0"/>
              <a:t>, які виробляють секрет, що накопичується між клітинами. У проміжній частині виявляються </a:t>
            </a:r>
            <a:r>
              <a:rPr lang="uk-UA" u="sng" dirty="0" err="1"/>
              <a:t>меланостимулюючий</a:t>
            </a:r>
            <a:r>
              <a:rPr lang="uk-UA" u="sng" dirty="0"/>
              <a:t> (МСГ) і </a:t>
            </a:r>
            <a:r>
              <a:rPr lang="uk-UA" u="sng" dirty="0" err="1"/>
              <a:t>аденокортикотропний</a:t>
            </a:r>
            <a:r>
              <a:rPr lang="uk-UA" u="sng" dirty="0"/>
              <a:t> (АКТГ) гормони</a:t>
            </a:r>
            <a:r>
              <a:rPr lang="uk-UA" dirty="0"/>
              <a:t>, а також </a:t>
            </a:r>
            <a:r>
              <a:rPr lang="uk-UA" u="sng" dirty="0" err="1"/>
              <a:t>ліпотропін</a:t>
            </a:r>
            <a:r>
              <a:rPr lang="uk-UA" u="sng" dirty="0"/>
              <a:t> (ЛГ)</a:t>
            </a:r>
            <a:r>
              <a:rPr lang="uk-UA" dirty="0"/>
              <a:t>, що посилює обмін ліпідів.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9620" y="4522644"/>
            <a:ext cx="4104457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Задня частка гіпофіза утворена </a:t>
            </a:r>
            <a:r>
              <a:rPr lang="uk-UA" dirty="0" err="1"/>
              <a:t>нейрогліальними</a:t>
            </a:r>
            <a:r>
              <a:rPr lang="uk-UA" dirty="0"/>
              <a:t> клітинами (</a:t>
            </a:r>
            <a:r>
              <a:rPr lang="uk-UA" dirty="0" err="1"/>
              <a:t>пітуіцити</a:t>
            </a:r>
            <a:r>
              <a:rPr lang="uk-UA" dirty="0"/>
              <a:t>), нервовими волокнами, що йдуть від </a:t>
            </a:r>
            <a:r>
              <a:rPr lang="uk-UA" dirty="0" err="1"/>
              <a:t>нейросекреторних</a:t>
            </a:r>
            <a:r>
              <a:rPr lang="uk-UA" dirty="0"/>
              <a:t> ядер гіпоталамуса в </a:t>
            </a:r>
            <a:r>
              <a:rPr lang="uk-UA" dirty="0" err="1"/>
              <a:t>нейрогіпофіз</a:t>
            </a:r>
            <a:r>
              <a:rPr lang="uk-UA" dirty="0"/>
              <a:t>, і </a:t>
            </a:r>
            <a:r>
              <a:rPr lang="uk-UA" dirty="0" err="1"/>
              <a:t>нейросекреторними</a:t>
            </a:r>
            <a:r>
              <a:rPr lang="uk-UA" dirty="0"/>
              <a:t> тільцями. </a:t>
            </a:r>
            <a:r>
              <a:rPr lang="uk-UA" dirty="0" err="1"/>
              <a:t>Нейрогіпофіз</a:t>
            </a:r>
            <a:r>
              <a:rPr lang="uk-UA" dirty="0"/>
              <a:t> не синтезує гормони, а лише накопичує гормони, що </a:t>
            </a:r>
            <a:r>
              <a:rPr lang="uk-UA" dirty="0" smtClean="0"/>
              <a:t>продукуються </a:t>
            </a:r>
            <a:r>
              <a:rPr lang="uk-UA" dirty="0"/>
              <a:t>в гіпоталамусі.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Ð°ÑÑÐ¸Ð½ÐºÐ¸ Ð¿Ð¾ Ð·Ð°Ð¿ÑÐ¾ÑÑ ÑÐ°Ð»Ð°Ð¼ÑÑ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624736" cy="54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033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14690</TotalTime>
  <Words>2292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Ендокринна система Залози внутрішньої секреції (glandulae endocrinae)</vt:lpstr>
      <vt:lpstr>Гормони</vt:lpstr>
      <vt:lpstr>Класифікація ендокринних органів в залежності від їх походження:</vt:lpstr>
      <vt:lpstr>Презентация PowerPoint</vt:lpstr>
      <vt:lpstr>Гіпоталамус (hypothalamus)</vt:lpstr>
      <vt:lpstr>Гіпофіз (hypophysis) </vt:lpstr>
      <vt:lpstr>Частки гіпофіза</vt:lpstr>
      <vt:lpstr>Презентация PowerPoint</vt:lpstr>
      <vt:lpstr>Презентация PowerPoint</vt:lpstr>
      <vt:lpstr>Презентация PowerPoint</vt:lpstr>
      <vt:lpstr>Гіпоталамо-гіпофізарна система</vt:lpstr>
      <vt:lpstr>Гіпоталамо-гіпофізарна система</vt:lpstr>
      <vt:lpstr>Гормони аденогіпофіза:</vt:lpstr>
      <vt:lpstr>Шишкоподібне тіло (шишкоподібна залоза, епіфіз мозку), corpus pineale (glandula pinealis, epiphysis cerebri)</vt:lpstr>
      <vt:lpstr>Презентация PowerPoint</vt:lpstr>
      <vt:lpstr>Щитоподібна залоза,  glandula thyroidea</vt:lpstr>
      <vt:lpstr>Презентация PowerPoint</vt:lpstr>
      <vt:lpstr>Схема будови фолікулів щитоподібної залози</vt:lpstr>
      <vt:lpstr>Паращитоподібні залози,  glandula раrаthyroidea</vt:lpstr>
      <vt:lpstr>Наднирник, glandula suprarenalis</vt:lpstr>
      <vt:lpstr>Мікроскопічна будова надниркової залози</vt:lpstr>
      <vt:lpstr>Параганглії (paraganglia) </vt:lpstr>
      <vt:lpstr>Ендокринна частина підшлункової залози Панкреатичні острівці (Острівці Лангерганса), insulae pancreatіcae</vt:lpstr>
      <vt:lpstr>Ендокринна частина статевих залоз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Ендокринна система</dc:title>
  <dc:creator>Tanya</dc:creator>
  <cp:lastModifiedBy>Tanya</cp:lastModifiedBy>
  <cp:revision>63</cp:revision>
  <dcterms:created xsi:type="dcterms:W3CDTF">2018-05-04T17:29:28Z</dcterms:created>
  <dcterms:modified xsi:type="dcterms:W3CDTF">2020-04-03T19:34:34Z</dcterms:modified>
</cp:coreProperties>
</file>